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embeddedFontLst>
    <p:embeddedFont>
      <p:font typeface="Play"/>
      <p:regular r:id="rId45"/>
      <p:bold r:id="rId46"/>
    </p:embeddedFont>
    <p:embeddedFont>
      <p:font typeface="Tahoma"/>
      <p:regular r:id="rId47"/>
      <p:bold r:id="rId48"/>
    </p:embeddedFont>
    <p:embeddedFont>
      <p:font typeface="Arial Black"/>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g/VrUoZUt5I/nIG+uLMW9tv+9v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Play-bold.fntdata"/><Relationship Id="rId45" Type="http://schemas.openxmlformats.org/officeDocument/2006/relationships/font" Target="fonts/Pl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Tahoma-bold.fntdata"/><Relationship Id="rId47" Type="http://schemas.openxmlformats.org/officeDocument/2006/relationships/font" Target="fonts/Tahoma-regular.fntdata"/><Relationship Id="rId49" Type="http://schemas.openxmlformats.org/officeDocument/2006/relationships/font" Target="fonts/ArialBlack-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7d22e24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57d22e24a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16.png"/><Relationship Id="rId22" Type="http://schemas.openxmlformats.org/officeDocument/2006/relationships/image" Target="../media/image14.png"/><Relationship Id="rId10" Type="http://schemas.openxmlformats.org/officeDocument/2006/relationships/image" Target="../media/image30.png"/><Relationship Id="rId21" Type="http://schemas.openxmlformats.org/officeDocument/2006/relationships/image" Target="../media/image21.png"/><Relationship Id="rId13" Type="http://schemas.openxmlformats.org/officeDocument/2006/relationships/image" Target="../media/image4.png"/><Relationship Id="rId12" Type="http://schemas.openxmlformats.org/officeDocument/2006/relationships/image" Target="../media/image3.png"/><Relationship Id="rId23" Type="http://schemas.openxmlformats.org/officeDocument/2006/relationships/image" Target="../media/image31.png"/><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17.png"/><Relationship Id="rId15" Type="http://schemas.openxmlformats.org/officeDocument/2006/relationships/image" Target="../media/image6.png"/><Relationship Id="rId14" Type="http://schemas.openxmlformats.org/officeDocument/2006/relationships/image" Target="../media/image5.png"/><Relationship Id="rId17" Type="http://schemas.openxmlformats.org/officeDocument/2006/relationships/image" Target="../media/image12.png"/><Relationship Id="rId16" Type="http://schemas.openxmlformats.org/officeDocument/2006/relationships/image" Target="../media/image15.png"/><Relationship Id="rId5" Type="http://schemas.openxmlformats.org/officeDocument/2006/relationships/image" Target="../media/image11.png"/><Relationship Id="rId19" Type="http://schemas.openxmlformats.org/officeDocument/2006/relationships/image" Target="../media/image25.png"/><Relationship Id="rId6" Type="http://schemas.openxmlformats.org/officeDocument/2006/relationships/image" Target="../media/image9.png"/><Relationship Id="rId18"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11" name="Shape 11"/>
        <p:cNvGrpSpPr/>
        <p:nvPr/>
      </p:nvGrpSpPr>
      <p:grpSpPr>
        <a:xfrm>
          <a:off x="0" y="0"/>
          <a:ext cx="0" cy="0"/>
          <a:chOff x="0" y="0"/>
          <a:chExt cx="0" cy="0"/>
        </a:xfrm>
      </p:grpSpPr>
      <p:sp>
        <p:nvSpPr>
          <p:cNvPr id="12" name="Google Shape;12;p41"/>
          <p:cNvSpPr/>
          <p:nvPr/>
        </p:nvSpPr>
        <p:spPr>
          <a:xfrm>
            <a:off x="615682" y="489677"/>
            <a:ext cx="10959044" cy="5876229"/>
          </a:xfrm>
          <a:custGeom>
            <a:rect b="b" l="l" r="r" t="t"/>
            <a:pathLst>
              <a:path extrusionOk="0" h="6480175" w="9611995">
                <a:moveTo>
                  <a:pt x="9611995" y="0"/>
                </a:moveTo>
                <a:lnTo>
                  <a:pt x="0" y="0"/>
                </a:lnTo>
                <a:lnTo>
                  <a:pt x="0" y="6479997"/>
                </a:lnTo>
                <a:lnTo>
                  <a:pt x="9611995" y="6479997"/>
                </a:lnTo>
                <a:lnTo>
                  <a:pt x="9611995" y="0"/>
                </a:lnTo>
                <a:close/>
              </a:path>
            </a:pathLst>
          </a:custGeom>
          <a:solidFill>
            <a:srgbClr val="C822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sp>
        <p:nvSpPr>
          <p:cNvPr id="13" name="Google Shape;13;p41"/>
          <p:cNvSpPr/>
          <p:nvPr/>
        </p:nvSpPr>
        <p:spPr>
          <a:xfrm>
            <a:off x="4971267" y="3569591"/>
            <a:ext cx="2248714" cy="492901"/>
          </a:xfrm>
          <a:custGeom>
            <a:rect b="b" l="l" r="r" t="t"/>
            <a:pathLst>
              <a:path extrusionOk="0" h="543560" w="1972310">
                <a:moveTo>
                  <a:pt x="747509" y="360172"/>
                </a:moveTo>
                <a:lnTo>
                  <a:pt x="707263" y="360172"/>
                </a:lnTo>
                <a:lnTo>
                  <a:pt x="707263" y="542988"/>
                </a:lnTo>
                <a:lnTo>
                  <a:pt x="747509" y="542988"/>
                </a:lnTo>
                <a:lnTo>
                  <a:pt x="747509" y="360172"/>
                </a:lnTo>
                <a:close/>
              </a:path>
              <a:path extrusionOk="0" h="543560" w="1972310">
                <a:moveTo>
                  <a:pt x="1972043" y="0"/>
                </a:moveTo>
                <a:lnTo>
                  <a:pt x="0" y="0"/>
                </a:lnTo>
                <a:lnTo>
                  <a:pt x="0" y="16941"/>
                </a:lnTo>
                <a:lnTo>
                  <a:pt x="1972043" y="16941"/>
                </a:lnTo>
                <a:lnTo>
                  <a:pt x="197204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pic>
        <p:nvPicPr>
          <p:cNvPr id="14" name="Google Shape;14;p41"/>
          <p:cNvPicPr preferRelativeResize="0"/>
          <p:nvPr/>
        </p:nvPicPr>
        <p:blipFill rotWithShape="1">
          <a:blip r:embed="rId2">
            <a:alphaModFix/>
          </a:blip>
          <a:srcRect b="0" l="0" r="0" t="0"/>
          <a:stretch/>
        </p:blipFill>
        <p:spPr>
          <a:xfrm>
            <a:off x="5912013" y="3896174"/>
            <a:ext cx="164939" cy="165778"/>
          </a:xfrm>
          <a:prstGeom prst="rect">
            <a:avLst/>
          </a:prstGeom>
          <a:noFill/>
          <a:ln>
            <a:noFill/>
          </a:ln>
        </p:spPr>
      </p:pic>
      <p:pic>
        <p:nvPicPr>
          <p:cNvPr id="15" name="Google Shape;15;p41"/>
          <p:cNvPicPr preferRelativeResize="0"/>
          <p:nvPr/>
        </p:nvPicPr>
        <p:blipFill rotWithShape="1">
          <a:blip r:embed="rId3">
            <a:alphaModFix/>
          </a:blip>
          <a:srcRect b="0" l="0" r="0" t="0"/>
          <a:stretch/>
        </p:blipFill>
        <p:spPr>
          <a:xfrm>
            <a:off x="6226213" y="3896174"/>
            <a:ext cx="164982" cy="165778"/>
          </a:xfrm>
          <a:prstGeom prst="rect">
            <a:avLst/>
          </a:prstGeom>
          <a:noFill/>
          <a:ln>
            <a:noFill/>
          </a:ln>
        </p:spPr>
      </p:pic>
      <p:pic>
        <p:nvPicPr>
          <p:cNvPr id="16" name="Google Shape;16;p41"/>
          <p:cNvPicPr preferRelativeResize="0"/>
          <p:nvPr/>
        </p:nvPicPr>
        <p:blipFill rotWithShape="1">
          <a:blip r:embed="rId4">
            <a:alphaModFix/>
          </a:blip>
          <a:srcRect b="0" l="0" r="0" t="0"/>
          <a:stretch/>
        </p:blipFill>
        <p:spPr>
          <a:xfrm>
            <a:off x="6416199" y="3894975"/>
            <a:ext cx="220932" cy="166976"/>
          </a:xfrm>
          <a:prstGeom prst="rect">
            <a:avLst/>
          </a:prstGeom>
          <a:noFill/>
          <a:ln>
            <a:noFill/>
          </a:ln>
        </p:spPr>
      </p:pic>
      <p:pic>
        <p:nvPicPr>
          <p:cNvPr id="17" name="Google Shape;17;p41"/>
          <p:cNvPicPr preferRelativeResize="0"/>
          <p:nvPr/>
        </p:nvPicPr>
        <p:blipFill rotWithShape="1">
          <a:blip r:embed="rId5">
            <a:alphaModFix/>
          </a:blip>
          <a:srcRect b="0" l="0" r="0" t="0"/>
          <a:stretch/>
        </p:blipFill>
        <p:spPr>
          <a:xfrm>
            <a:off x="6694618" y="3896187"/>
            <a:ext cx="180143" cy="165755"/>
          </a:xfrm>
          <a:prstGeom prst="rect">
            <a:avLst/>
          </a:prstGeom>
          <a:noFill/>
          <a:ln>
            <a:noFill/>
          </a:ln>
        </p:spPr>
      </p:pic>
      <p:sp>
        <p:nvSpPr>
          <p:cNvPr id="18" name="Google Shape;18;p41"/>
          <p:cNvSpPr/>
          <p:nvPr/>
        </p:nvSpPr>
        <p:spPr>
          <a:xfrm>
            <a:off x="6946385" y="3896196"/>
            <a:ext cx="46335" cy="165836"/>
          </a:xfrm>
          <a:custGeom>
            <a:rect b="b" l="l" r="r" t="t"/>
            <a:pathLst>
              <a:path extrusionOk="0" h="182879" w="40639">
                <a:moveTo>
                  <a:pt x="40208" y="0"/>
                </a:moveTo>
                <a:lnTo>
                  <a:pt x="0" y="0"/>
                </a:lnTo>
                <a:lnTo>
                  <a:pt x="0" y="182816"/>
                </a:lnTo>
                <a:lnTo>
                  <a:pt x="40208" y="182816"/>
                </a:lnTo>
                <a:lnTo>
                  <a:pt x="4020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pic>
        <p:nvPicPr>
          <p:cNvPr id="19" name="Google Shape;19;p41"/>
          <p:cNvPicPr preferRelativeResize="0"/>
          <p:nvPr/>
        </p:nvPicPr>
        <p:blipFill rotWithShape="1">
          <a:blip r:embed="rId6">
            <a:alphaModFix/>
          </a:blip>
          <a:srcRect b="0" l="0" r="0" t="0"/>
          <a:stretch/>
        </p:blipFill>
        <p:spPr>
          <a:xfrm>
            <a:off x="7059827" y="3893814"/>
            <a:ext cx="164982" cy="170522"/>
          </a:xfrm>
          <a:prstGeom prst="rect">
            <a:avLst/>
          </a:prstGeom>
          <a:noFill/>
          <a:ln>
            <a:noFill/>
          </a:ln>
        </p:spPr>
      </p:pic>
      <p:pic>
        <p:nvPicPr>
          <p:cNvPr id="20" name="Google Shape;20;p41"/>
          <p:cNvPicPr preferRelativeResize="0"/>
          <p:nvPr/>
        </p:nvPicPr>
        <p:blipFill rotWithShape="1">
          <a:blip r:embed="rId7">
            <a:alphaModFix/>
          </a:blip>
          <a:srcRect b="0" l="0" r="0" t="0"/>
          <a:stretch/>
        </p:blipFill>
        <p:spPr>
          <a:xfrm>
            <a:off x="4968252" y="3710565"/>
            <a:ext cx="675339" cy="538101"/>
          </a:xfrm>
          <a:prstGeom prst="rect">
            <a:avLst/>
          </a:prstGeom>
          <a:noFill/>
          <a:ln>
            <a:noFill/>
          </a:ln>
        </p:spPr>
      </p:pic>
      <p:sp>
        <p:nvSpPr>
          <p:cNvPr id="21" name="Google Shape;21;p41"/>
          <p:cNvSpPr/>
          <p:nvPr/>
        </p:nvSpPr>
        <p:spPr>
          <a:xfrm>
            <a:off x="4897723" y="1485347"/>
            <a:ext cx="2394961" cy="1903081"/>
          </a:xfrm>
          <a:custGeom>
            <a:rect b="b" l="l" r="r" t="t"/>
            <a:pathLst>
              <a:path extrusionOk="0" h="2098675" w="2100579">
                <a:moveTo>
                  <a:pt x="2100579" y="0"/>
                </a:moveTo>
                <a:lnTo>
                  <a:pt x="0" y="0"/>
                </a:lnTo>
                <a:lnTo>
                  <a:pt x="0" y="2098281"/>
                </a:lnTo>
                <a:lnTo>
                  <a:pt x="2100579" y="2098281"/>
                </a:lnTo>
                <a:lnTo>
                  <a:pt x="210057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sp>
        <p:nvSpPr>
          <p:cNvPr id="22" name="Google Shape;22;p41"/>
          <p:cNvSpPr/>
          <p:nvPr/>
        </p:nvSpPr>
        <p:spPr>
          <a:xfrm>
            <a:off x="4976030" y="1547627"/>
            <a:ext cx="2238579" cy="1225342"/>
          </a:xfrm>
          <a:custGeom>
            <a:rect b="b" l="l" r="r" t="t"/>
            <a:pathLst>
              <a:path extrusionOk="0" h="1351280" w="1963420">
                <a:moveTo>
                  <a:pt x="1963165" y="0"/>
                </a:moveTo>
                <a:lnTo>
                  <a:pt x="0" y="0"/>
                </a:lnTo>
                <a:lnTo>
                  <a:pt x="0" y="1351026"/>
                </a:lnTo>
                <a:lnTo>
                  <a:pt x="1963165" y="1351026"/>
                </a:lnTo>
                <a:lnTo>
                  <a:pt x="1963165" y="0"/>
                </a:lnTo>
                <a:close/>
              </a:path>
            </a:pathLst>
          </a:custGeom>
          <a:solidFill>
            <a:srgbClr val="231F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sp>
        <p:nvSpPr>
          <p:cNvPr id="23" name="Google Shape;23;p41"/>
          <p:cNvSpPr/>
          <p:nvPr/>
        </p:nvSpPr>
        <p:spPr>
          <a:xfrm>
            <a:off x="6960664" y="2855279"/>
            <a:ext cx="251948" cy="471020"/>
          </a:xfrm>
          <a:custGeom>
            <a:rect b="b" l="l" r="r" t="t"/>
            <a:pathLst>
              <a:path extrusionOk="0" h="519429" w="220979">
                <a:moveTo>
                  <a:pt x="220003" y="0"/>
                </a:moveTo>
                <a:lnTo>
                  <a:pt x="131992" y="0"/>
                </a:lnTo>
                <a:lnTo>
                  <a:pt x="127229" y="15834"/>
                </a:lnTo>
                <a:lnTo>
                  <a:pt x="123592" y="39531"/>
                </a:lnTo>
                <a:lnTo>
                  <a:pt x="116452" y="62900"/>
                </a:lnTo>
                <a:lnTo>
                  <a:pt x="101181" y="77749"/>
                </a:lnTo>
                <a:lnTo>
                  <a:pt x="63831" y="65966"/>
                </a:lnTo>
                <a:lnTo>
                  <a:pt x="55412" y="54489"/>
                </a:lnTo>
                <a:lnTo>
                  <a:pt x="61592" y="41127"/>
                </a:lnTo>
                <a:lnTo>
                  <a:pt x="68042" y="23694"/>
                </a:lnTo>
                <a:lnTo>
                  <a:pt x="60427" y="0"/>
                </a:lnTo>
                <a:lnTo>
                  <a:pt x="13818" y="0"/>
                </a:lnTo>
                <a:lnTo>
                  <a:pt x="18558" y="3558"/>
                </a:lnTo>
                <a:lnTo>
                  <a:pt x="22821" y="12393"/>
                </a:lnTo>
                <a:lnTo>
                  <a:pt x="21642" y="25083"/>
                </a:lnTo>
                <a:lnTo>
                  <a:pt x="10059" y="40208"/>
                </a:lnTo>
                <a:lnTo>
                  <a:pt x="2771" y="101815"/>
                </a:lnTo>
                <a:lnTo>
                  <a:pt x="0" y="156965"/>
                </a:lnTo>
                <a:lnTo>
                  <a:pt x="634" y="206935"/>
                </a:lnTo>
                <a:lnTo>
                  <a:pt x="3562" y="253000"/>
                </a:lnTo>
                <a:lnTo>
                  <a:pt x="11851" y="338522"/>
                </a:lnTo>
                <a:lnTo>
                  <a:pt x="14989" y="380531"/>
                </a:lnTo>
                <a:lnTo>
                  <a:pt x="15974" y="423742"/>
                </a:lnTo>
                <a:lnTo>
                  <a:pt x="13694" y="469429"/>
                </a:lnTo>
                <a:lnTo>
                  <a:pt x="7036" y="518871"/>
                </a:lnTo>
                <a:lnTo>
                  <a:pt x="220777" y="519010"/>
                </a:lnTo>
                <a:lnTo>
                  <a:pt x="220003" y="0"/>
                </a:lnTo>
                <a:close/>
              </a:path>
            </a:pathLst>
          </a:custGeom>
          <a:solidFill>
            <a:srgbClr val="C822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pic>
        <p:nvPicPr>
          <p:cNvPr id="24" name="Google Shape;24;p41"/>
          <p:cNvPicPr preferRelativeResize="0"/>
          <p:nvPr/>
        </p:nvPicPr>
        <p:blipFill rotWithShape="1">
          <a:blip r:embed="rId8">
            <a:alphaModFix/>
          </a:blip>
          <a:srcRect b="0" l="0" r="0" t="0"/>
          <a:stretch/>
        </p:blipFill>
        <p:spPr>
          <a:xfrm>
            <a:off x="5555777" y="2920432"/>
            <a:ext cx="98405" cy="80804"/>
          </a:xfrm>
          <a:prstGeom prst="rect">
            <a:avLst/>
          </a:prstGeom>
          <a:noFill/>
          <a:ln>
            <a:noFill/>
          </a:ln>
        </p:spPr>
      </p:pic>
      <p:sp>
        <p:nvSpPr>
          <p:cNvPr id="25" name="Google Shape;25;p41"/>
          <p:cNvSpPr/>
          <p:nvPr/>
        </p:nvSpPr>
        <p:spPr>
          <a:xfrm>
            <a:off x="4977103" y="2854252"/>
            <a:ext cx="1935949" cy="473899"/>
          </a:xfrm>
          <a:custGeom>
            <a:rect b="b" l="l" r="r" t="t"/>
            <a:pathLst>
              <a:path extrusionOk="0" h="522604" w="1697989">
                <a:moveTo>
                  <a:pt x="424383" y="58305"/>
                </a:moveTo>
                <a:lnTo>
                  <a:pt x="357746" y="55727"/>
                </a:lnTo>
                <a:lnTo>
                  <a:pt x="298107" y="55943"/>
                </a:lnTo>
                <a:lnTo>
                  <a:pt x="244170" y="57340"/>
                </a:lnTo>
                <a:lnTo>
                  <a:pt x="194614" y="58267"/>
                </a:lnTo>
                <a:lnTo>
                  <a:pt x="148145" y="57111"/>
                </a:lnTo>
                <a:lnTo>
                  <a:pt x="85217" y="55105"/>
                </a:lnTo>
                <a:lnTo>
                  <a:pt x="39331" y="56591"/>
                </a:lnTo>
                <a:lnTo>
                  <a:pt x="11036" y="59182"/>
                </a:lnTo>
                <a:lnTo>
                  <a:pt x="838" y="60413"/>
                </a:lnTo>
                <a:lnTo>
                  <a:pt x="838" y="135724"/>
                </a:lnTo>
                <a:lnTo>
                  <a:pt x="18605" y="135724"/>
                </a:lnTo>
                <a:lnTo>
                  <a:pt x="33591" y="139496"/>
                </a:lnTo>
                <a:lnTo>
                  <a:pt x="47294" y="141541"/>
                </a:lnTo>
                <a:lnTo>
                  <a:pt x="61036" y="142392"/>
                </a:lnTo>
                <a:lnTo>
                  <a:pt x="76073" y="142557"/>
                </a:lnTo>
                <a:lnTo>
                  <a:pt x="133896" y="145364"/>
                </a:lnTo>
                <a:lnTo>
                  <a:pt x="189293" y="143281"/>
                </a:lnTo>
                <a:lnTo>
                  <a:pt x="244589" y="138874"/>
                </a:lnTo>
                <a:lnTo>
                  <a:pt x="302082" y="134683"/>
                </a:lnTo>
                <a:lnTo>
                  <a:pt x="295363" y="132816"/>
                </a:lnTo>
                <a:lnTo>
                  <a:pt x="288709" y="131343"/>
                </a:lnTo>
                <a:lnTo>
                  <a:pt x="282206" y="130467"/>
                </a:lnTo>
                <a:lnTo>
                  <a:pt x="275932" y="130378"/>
                </a:lnTo>
                <a:lnTo>
                  <a:pt x="266890" y="123240"/>
                </a:lnTo>
                <a:lnTo>
                  <a:pt x="260350" y="116217"/>
                </a:lnTo>
                <a:lnTo>
                  <a:pt x="256921" y="108077"/>
                </a:lnTo>
                <a:lnTo>
                  <a:pt x="257213" y="97586"/>
                </a:lnTo>
                <a:lnTo>
                  <a:pt x="275729" y="87350"/>
                </a:lnTo>
                <a:lnTo>
                  <a:pt x="297853" y="85598"/>
                </a:lnTo>
                <a:lnTo>
                  <a:pt x="320649" y="85547"/>
                </a:lnTo>
                <a:lnTo>
                  <a:pt x="341185" y="80378"/>
                </a:lnTo>
                <a:lnTo>
                  <a:pt x="351574" y="89141"/>
                </a:lnTo>
                <a:lnTo>
                  <a:pt x="353618" y="101371"/>
                </a:lnTo>
                <a:lnTo>
                  <a:pt x="352539" y="114795"/>
                </a:lnTo>
                <a:lnTo>
                  <a:pt x="353593" y="127127"/>
                </a:lnTo>
                <a:lnTo>
                  <a:pt x="351447" y="131241"/>
                </a:lnTo>
                <a:lnTo>
                  <a:pt x="349059" y="130924"/>
                </a:lnTo>
                <a:lnTo>
                  <a:pt x="346544" y="133172"/>
                </a:lnTo>
                <a:lnTo>
                  <a:pt x="365023" y="133248"/>
                </a:lnTo>
                <a:lnTo>
                  <a:pt x="384136" y="133731"/>
                </a:lnTo>
                <a:lnTo>
                  <a:pt x="403910" y="134734"/>
                </a:lnTo>
                <a:lnTo>
                  <a:pt x="424383" y="136321"/>
                </a:lnTo>
                <a:lnTo>
                  <a:pt x="424383" y="58305"/>
                </a:lnTo>
                <a:close/>
              </a:path>
              <a:path extrusionOk="0" h="522604" w="1697989">
                <a:moveTo>
                  <a:pt x="425284" y="50"/>
                </a:moveTo>
                <a:lnTo>
                  <a:pt x="0" y="50"/>
                </a:lnTo>
                <a:lnTo>
                  <a:pt x="0" y="34112"/>
                </a:lnTo>
                <a:lnTo>
                  <a:pt x="41795" y="30251"/>
                </a:lnTo>
                <a:lnTo>
                  <a:pt x="85217" y="30314"/>
                </a:lnTo>
                <a:lnTo>
                  <a:pt x="127012" y="32042"/>
                </a:lnTo>
                <a:lnTo>
                  <a:pt x="163969" y="33108"/>
                </a:lnTo>
                <a:lnTo>
                  <a:pt x="215214" y="32372"/>
                </a:lnTo>
                <a:lnTo>
                  <a:pt x="267716" y="30848"/>
                </a:lnTo>
                <a:lnTo>
                  <a:pt x="320713" y="29591"/>
                </a:lnTo>
                <a:lnTo>
                  <a:pt x="373481" y="29641"/>
                </a:lnTo>
                <a:lnTo>
                  <a:pt x="425284" y="32054"/>
                </a:lnTo>
                <a:lnTo>
                  <a:pt x="425284" y="50"/>
                </a:lnTo>
                <a:close/>
              </a:path>
              <a:path extrusionOk="0" h="522604" w="1697989">
                <a:moveTo>
                  <a:pt x="425843" y="155016"/>
                </a:moveTo>
                <a:lnTo>
                  <a:pt x="379056" y="153225"/>
                </a:lnTo>
                <a:lnTo>
                  <a:pt x="333375" y="157340"/>
                </a:lnTo>
                <a:lnTo>
                  <a:pt x="288137" y="165100"/>
                </a:lnTo>
                <a:lnTo>
                  <a:pt x="242697" y="174244"/>
                </a:lnTo>
                <a:lnTo>
                  <a:pt x="196405" y="182524"/>
                </a:lnTo>
                <a:lnTo>
                  <a:pt x="148628" y="187706"/>
                </a:lnTo>
                <a:lnTo>
                  <a:pt x="98691" y="187528"/>
                </a:lnTo>
                <a:lnTo>
                  <a:pt x="80505" y="183769"/>
                </a:lnTo>
                <a:lnTo>
                  <a:pt x="61912" y="174929"/>
                </a:lnTo>
                <a:lnTo>
                  <a:pt x="43319" y="164655"/>
                </a:lnTo>
                <a:lnTo>
                  <a:pt x="25107" y="156578"/>
                </a:lnTo>
                <a:lnTo>
                  <a:pt x="13208" y="156578"/>
                </a:lnTo>
                <a:lnTo>
                  <a:pt x="1257" y="159181"/>
                </a:lnTo>
                <a:lnTo>
                  <a:pt x="698" y="520001"/>
                </a:lnTo>
                <a:lnTo>
                  <a:pt x="425843" y="520001"/>
                </a:lnTo>
                <a:lnTo>
                  <a:pt x="425843" y="155016"/>
                </a:lnTo>
                <a:close/>
              </a:path>
              <a:path extrusionOk="0" h="522604" w="1697989">
                <a:moveTo>
                  <a:pt x="801408" y="420509"/>
                </a:moveTo>
                <a:lnTo>
                  <a:pt x="798791" y="413550"/>
                </a:lnTo>
                <a:lnTo>
                  <a:pt x="795223" y="406958"/>
                </a:lnTo>
                <a:lnTo>
                  <a:pt x="790968" y="401599"/>
                </a:lnTo>
                <a:lnTo>
                  <a:pt x="782485" y="405777"/>
                </a:lnTo>
                <a:lnTo>
                  <a:pt x="774230" y="410095"/>
                </a:lnTo>
                <a:lnTo>
                  <a:pt x="766178" y="414616"/>
                </a:lnTo>
                <a:lnTo>
                  <a:pt x="758367" y="419366"/>
                </a:lnTo>
                <a:lnTo>
                  <a:pt x="768858" y="422389"/>
                </a:lnTo>
                <a:lnTo>
                  <a:pt x="776566" y="423494"/>
                </a:lnTo>
                <a:lnTo>
                  <a:pt x="784961" y="423748"/>
                </a:lnTo>
                <a:lnTo>
                  <a:pt x="793432" y="422846"/>
                </a:lnTo>
                <a:lnTo>
                  <a:pt x="801408" y="420509"/>
                </a:lnTo>
                <a:close/>
              </a:path>
              <a:path extrusionOk="0" h="522604" w="1697989">
                <a:moveTo>
                  <a:pt x="915250" y="53136"/>
                </a:moveTo>
                <a:lnTo>
                  <a:pt x="912545" y="1066"/>
                </a:lnTo>
                <a:lnTo>
                  <a:pt x="886269" y="1066"/>
                </a:lnTo>
                <a:lnTo>
                  <a:pt x="886269" y="93776"/>
                </a:lnTo>
                <a:lnTo>
                  <a:pt x="872794" y="117906"/>
                </a:lnTo>
                <a:lnTo>
                  <a:pt x="847712" y="135686"/>
                </a:lnTo>
                <a:lnTo>
                  <a:pt x="824268" y="154736"/>
                </a:lnTo>
                <a:lnTo>
                  <a:pt x="815657" y="181406"/>
                </a:lnTo>
                <a:lnTo>
                  <a:pt x="826541" y="191566"/>
                </a:lnTo>
                <a:lnTo>
                  <a:pt x="832408" y="196646"/>
                </a:lnTo>
                <a:lnTo>
                  <a:pt x="839063" y="199186"/>
                </a:lnTo>
                <a:lnTo>
                  <a:pt x="839533" y="206806"/>
                </a:lnTo>
                <a:lnTo>
                  <a:pt x="836841" y="213156"/>
                </a:lnTo>
                <a:lnTo>
                  <a:pt x="832345" y="218236"/>
                </a:lnTo>
                <a:lnTo>
                  <a:pt x="827379" y="223316"/>
                </a:lnTo>
                <a:lnTo>
                  <a:pt x="816076" y="224015"/>
                </a:lnTo>
                <a:lnTo>
                  <a:pt x="816076" y="402386"/>
                </a:lnTo>
                <a:lnTo>
                  <a:pt x="815200" y="412546"/>
                </a:lnTo>
                <a:lnTo>
                  <a:pt x="809205" y="417626"/>
                </a:lnTo>
                <a:lnTo>
                  <a:pt x="801420" y="421436"/>
                </a:lnTo>
                <a:lnTo>
                  <a:pt x="806259" y="437946"/>
                </a:lnTo>
                <a:lnTo>
                  <a:pt x="807986" y="454456"/>
                </a:lnTo>
                <a:lnTo>
                  <a:pt x="806272" y="470966"/>
                </a:lnTo>
                <a:lnTo>
                  <a:pt x="800785" y="483666"/>
                </a:lnTo>
                <a:lnTo>
                  <a:pt x="697750" y="487476"/>
                </a:lnTo>
                <a:lnTo>
                  <a:pt x="697750" y="474776"/>
                </a:lnTo>
                <a:lnTo>
                  <a:pt x="700963" y="470966"/>
                </a:lnTo>
                <a:lnTo>
                  <a:pt x="711669" y="458266"/>
                </a:lnTo>
                <a:lnTo>
                  <a:pt x="726389" y="443026"/>
                </a:lnTo>
                <a:lnTo>
                  <a:pt x="741946" y="431596"/>
                </a:lnTo>
                <a:lnTo>
                  <a:pt x="758380" y="420166"/>
                </a:lnTo>
                <a:lnTo>
                  <a:pt x="737679" y="413816"/>
                </a:lnTo>
                <a:lnTo>
                  <a:pt x="731647" y="397306"/>
                </a:lnTo>
                <a:lnTo>
                  <a:pt x="747877" y="380796"/>
                </a:lnTo>
                <a:lnTo>
                  <a:pt x="771652" y="366826"/>
                </a:lnTo>
                <a:lnTo>
                  <a:pt x="788238" y="357936"/>
                </a:lnTo>
                <a:lnTo>
                  <a:pt x="816076" y="402386"/>
                </a:lnTo>
                <a:lnTo>
                  <a:pt x="816076" y="224015"/>
                </a:lnTo>
                <a:lnTo>
                  <a:pt x="806691" y="224586"/>
                </a:lnTo>
                <a:lnTo>
                  <a:pt x="789889" y="215696"/>
                </a:lnTo>
                <a:lnTo>
                  <a:pt x="775284" y="201726"/>
                </a:lnTo>
                <a:lnTo>
                  <a:pt x="761123" y="185216"/>
                </a:lnTo>
                <a:lnTo>
                  <a:pt x="761136" y="183946"/>
                </a:lnTo>
                <a:lnTo>
                  <a:pt x="761301" y="148386"/>
                </a:lnTo>
                <a:lnTo>
                  <a:pt x="767676" y="140766"/>
                </a:lnTo>
                <a:lnTo>
                  <a:pt x="784669" y="120446"/>
                </a:lnTo>
                <a:lnTo>
                  <a:pt x="815949" y="96316"/>
                </a:lnTo>
                <a:lnTo>
                  <a:pt x="817587" y="95046"/>
                </a:lnTo>
                <a:lnTo>
                  <a:pt x="846429" y="70916"/>
                </a:lnTo>
                <a:lnTo>
                  <a:pt x="886269" y="93776"/>
                </a:lnTo>
                <a:lnTo>
                  <a:pt x="886269" y="1066"/>
                </a:lnTo>
                <a:lnTo>
                  <a:pt x="817130" y="1066"/>
                </a:lnTo>
                <a:lnTo>
                  <a:pt x="802271" y="18846"/>
                </a:lnTo>
                <a:lnTo>
                  <a:pt x="797433" y="49326"/>
                </a:lnTo>
                <a:lnTo>
                  <a:pt x="792403" y="79806"/>
                </a:lnTo>
                <a:lnTo>
                  <a:pt x="776922" y="96316"/>
                </a:lnTo>
                <a:lnTo>
                  <a:pt x="771855" y="78536"/>
                </a:lnTo>
                <a:lnTo>
                  <a:pt x="769048" y="65836"/>
                </a:lnTo>
                <a:lnTo>
                  <a:pt x="767359" y="58216"/>
                </a:lnTo>
                <a:lnTo>
                  <a:pt x="766229" y="54406"/>
                </a:lnTo>
                <a:lnTo>
                  <a:pt x="759790" y="32816"/>
                </a:lnTo>
                <a:lnTo>
                  <a:pt x="745464" y="2336"/>
                </a:lnTo>
                <a:lnTo>
                  <a:pt x="741794" y="2336"/>
                </a:lnTo>
                <a:lnTo>
                  <a:pt x="741794" y="213156"/>
                </a:lnTo>
                <a:lnTo>
                  <a:pt x="741438" y="224586"/>
                </a:lnTo>
                <a:lnTo>
                  <a:pt x="735114" y="227063"/>
                </a:lnTo>
                <a:lnTo>
                  <a:pt x="735114" y="296976"/>
                </a:lnTo>
                <a:lnTo>
                  <a:pt x="730110" y="310946"/>
                </a:lnTo>
                <a:lnTo>
                  <a:pt x="724738" y="323646"/>
                </a:lnTo>
                <a:lnTo>
                  <a:pt x="719416" y="327380"/>
                </a:lnTo>
                <a:lnTo>
                  <a:pt x="719416" y="378256"/>
                </a:lnTo>
                <a:lnTo>
                  <a:pt x="693191" y="407466"/>
                </a:lnTo>
                <a:lnTo>
                  <a:pt x="661949" y="431596"/>
                </a:lnTo>
                <a:lnTo>
                  <a:pt x="628713" y="451916"/>
                </a:lnTo>
                <a:lnTo>
                  <a:pt x="596519" y="470966"/>
                </a:lnTo>
                <a:lnTo>
                  <a:pt x="587832" y="437946"/>
                </a:lnTo>
                <a:lnTo>
                  <a:pt x="599071" y="364286"/>
                </a:lnTo>
                <a:lnTo>
                  <a:pt x="611530" y="326186"/>
                </a:lnTo>
                <a:lnTo>
                  <a:pt x="616940" y="319836"/>
                </a:lnTo>
                <a:lnTo>
                  <a:pt x="625919" y="322376"/>
                </a:lnTo>
                <a:lnTo>
                  <a:pt x="625208" y="336346"/>
                </a:lnTo>
                <a:lnTo>
                  <a:pt x="619086" y="349046"/>
                </a:lnTo>
                <a:lnTo>
                  <a:pt x="615480" y="360476"/>
                </a:lnTo>
                <a:lnTo>
                  <a:pt x="622338" y="373176"/>
                </a:lnTo>
                <a:lnTo>
                  <a:pt x="638594" y="371906"/>
                </a:lnTo>
                <a:lnTo>
                  <a:pt x="656043" y="374446"/>
                </a:lnTo>
                <a:lnTo>
                  <a:pt x="673519" y="375716"/>
                </a:lnTo>
                <a:lnTo>
                  <a:pt x="683285" y="371906"/>
                </a:lnTo>
                <a:lnTo>
                  <a:pt x="689787" y="369366"/>
                </a:lnTo>
                <a:lnTo>
                  <a:pt x="679919" y="360476"/>
                </a:lnTo>
                <a:lnTo>
                  <a:pt x="667461" y="357936"/>
                </a:lnTo>
                <a:lnTo>
                  <a:pt x="654189" y="356666"/>
                </a:lnTo>
                <a:lnTo>
                  <a:pt x="641845" y="354126"/>
                </a:lnTo>
                <a:lnTo>
                  <a:pt x="641845" y="343966"/>
                </a:lnTo>
                <a:lnTo>
                  <a:pt x="687273" y="341426"/>
                </a:lnTo>
                <a:lnTo>
                  <a:pt x="696290" y="349046"/>
                </a:lnTo>
                <a:lnTo>
                  <a:pt x="708672" y="356666"/>
                </a:lnTo>
                <a:lnTo>
                  <a:pt x="718388" y="366826"/>
                </a:lnTo>
                <a:lnTo>
                  <a:pt x="719416" y="378256"/>
                </a:lnTo>
                <a:lnTo>
                  <a:pt x="719416" y="327380"/>
                </a:lnTo>
                <a:lnTo>
                  <a:pt x="715683" y="329996"/>
                </a:lnTo>
                <a:lnTo>
                  <a:pt x="699592" y="326186"/>
                </a:lnTo>
                <a:lnTo>
                  <a:pt x="688174" y="321106"/>
                </a:lnTo>
                <a:lnTo>
                  <a:pt x="684923" y="319836"/>
                </a:lnTo>
                <a:lnTo>
                  <a:pt x="675195" y="316026"/>
                </a:lnTo>
                <a:lnTo>
                  <a:pt x="671080" y="313486"/>
                </a:lnTo>
                <a:lnTo>
                  <a:pt x="664895" y="309676"/>
                </a:lnTo>
                <a:lnTo>
                  <a:pt x="661492" y="296976"/>
                </a:lnTo>
                <a:lnTo>
                  <a:pt x="667677" y="290626"/>
                </a:lnTo>
                <a:lnTo>
                  <a:pt x="685838" y="291896"/>
                </a:lnTo>
                <a:lnTo>
                  <a:pt x="694817" y="290626"/>
                </a:lnTo>
                <a:lnTo>
                  <a:pt x="703783" y="289356"/>
                </a:lnTo>
                <a:lnTo>
                  <a:pt x="720534" y="289356"/>
                </a:lnTo>
                <a:lnTo>
                  <a:pt x="735114" y="296976"/>
                </a:lnTo>
                <a:lnTo>
                  <a:pt x="735114" y="227063"/>
                </a:lnTo>
                <a:lnTo>
                  <a:pt x="728408" y="229666"/>
                </a:lnTo>
                <a:lnTo>
                  <a:pt x="713232" y="232206"/>
                </a:lnTo>
                <a:lnTo>
                  <a:pt x="697699" y="230936"/>
                </a:lnTo>
                <a:lnTo>
                  <a:pt x="683602" y="228396"/>
                </a:lnTo>
                <a:lnTo>
                  <a:pt x="688047" y="220776"/>
                </a:lnTo>
                <a:lnTo>
                  <a:pt x="689051" y="213156"/>
                </a:lnTo>
                <a:lnTo>
                  <a:pt x="689787" y="205536"/>
                </a:lnTo>
                <a:lnTo>
                  <a:pt x="698169" y="197916"/>
                </a:lnTo>
                <a:lnTo>
                  <a:pt x="707478" y="189026"/>
                </a:lnTo>
                <a:lnTo>
                  <a:pt x="718426" y="183946"/>
                </a:lnTo>
                <a:lnTo>
                  <a:pt x="731685" y="183946"/>
                </a:lnTo>
                <a:lnTo>
                  <a:pt x="736815" y="192836"/>
                </a:lnTo>
                <a:lnTo>
                  <a:pt x="740219" y="202996"/>
                </a:lnTo>
                <a:lnTo>
                  <a:pt x="741794" y="213156"/>
                </a:lnTo>
                <a:lnTo>
                  <a:pt x="741794" y="2336"/>
                </a:lnTo>
                <a:lnTo>
                  <a:pt x="740981" y="2336"/>
                </a:lnTo>
                <a:lnTo>
                  <a:pt x="740981" y="65836"/>
                </a:lnTo>
                <a:lnTo>
                  <a:pt x="736676" y="120446"/>
                </a:lnTo>
                <a:lnTo>
                  <a:pt x="734174" y="128066"/>
                </a:lnTo>
                <a:lnTo>
                  <a:pt x="729615" y="135686"/>
                </a:lnTo>
                <a:lnTo>
                  <a:pt x="722604" y="140766"/>
                </a:lnTo>
                <a:lnTo>
                  <a:pt x="703453" y="138226"/>
                </a:lnTo>
                <a:lnTo>
                  <a:pt x="701052" y="131876"/>
                </a:lnTo>
                <a:lnTo>
                  <a:pt x="701738" y="121716"/>
                </a:lnTo>
                <a:lnTo>
                  <a:pt x="701738" y="112826"/>
                </a:lnTo>
                <a:lnTo>
                  <a:pt x="712203" y="100126"/>
                </a:lnTo>
                <a:lnTo>
                  <a:pt x="719848" y="87426"/>
                </a:lnTo>
                <a:lnTo>
                  <a:pt x="720610" y="86156"/>
                </a:lnTo>
                <a:lnTo>
                  <a:pt x="729399" y="73456"/>
                </a:lnTo>
                <a:lnTo>
                  <a:pt x="740981" y="65836"/>
                </a:lnTo>
                <a:lnTo>
                  <a:pt x="740981" y="2336"/>
                </a:lnTo>
                <a:lnTo>
                  <a:pt x="712139" y="2336"/>
                </a:lnTo>
                <a:lnTo>
                  <a:pt x="712139" y="63296"/>
                </a:lnTo>
                <a:lnTo>
                  <a:pt x="694169" y="81076"/>
                </a:lnTo>
                <a:lnTo>
                  <a:pt x="683679" y="87426"/>
                </a:lnTo>
                <a:lnTo>
                  <a:pt x="670280" y="86156"/>
                </a:lnTo>
                <a:lnTo>
                  <a:pt x="670280" y="73456"/>
                </a:lnTo>
                <a:lnTo>
                  <a:pt x="674166" y="64566"/>
                </a:lnTo>
                <a:lnTo>
                  <a:pt x="675271" y="62026"/>
                </a:lnTo>
                <a:lnTo>
                  <a:pt x="685507" y="58216"/>
                </a:lnTo>
                <a:lnTo>
                  <a:pt x="697903" y="56946"/>
                </a:lnTo>
                <a:lnTo>
                  <a:pt x="709383" y="54406"/>
                </a:lnTo>
                <a:lnTo>
                  <a:pt x="712139" y="63296"/>
                </a:lnTo>
                <a:lnTo>
                  <a:pt x="712139" y="2336"/>
                </a:lnTo>
                <a:lnTo>
                  <a:pt x="693953" y="2336"/>
                </a:lnTo>
                <a:lnTo>
                  <a:pt x="695337" y="22656"/>
                </a:lnTo>
                <a:lnTo>
                  <a:pt x="694385" y="32816"/>
                </a:lnTo>
                <a:lnTo>
                  <a:pt x="692162" y="39166"/>
                </a:lnTo>
                <a:lnTo>
                  <a:pt x="689787" y="41706"/>
                </a:lnTo>
                <a:lnTo>
                  <a:pt x="679475" y="37896"/>
                </a:lnTo>
                <a:lnTo>
                  <a:pt x="672388" y="30276"/>
                </a:lnTo>
                <a:lnTo>
                  <a:pt x="664464" y="25196"/>
                </a:lnTo>
                <a:lnTo>
                  <a:pt x="661492" y="26085"/>
                </a:lnTo>
                <a:lnTo>
                  <a:pt x="661492" y="41706"/>
                </a:lnTo>
                <a:lnTo>
                  <a:pt x="659803" y="50596"/>
                </a:lnTo>
                <a:lnTo>
                  <a:pt x="655840" y="59486"/>
                </a:lnTo>
                <a:lnTo>
                  <a:pt x="652932" y="61633"/>
                </a:lnTo>
                <a:lnTo>
                  <a:pt x="652932" y="288086"/>
                </a:lnTo>
                <a:lnTo>
                  <a:pt x="628015" y="288086"/>
                </a:lnTo>
                <a:lnTo>
                  <a:pt x="624179" y="283006"/>
                </a:lnTo>
                <a:lnTo>
                  <a:pt x="620674" y="277926"/>
                </a:lnTo>
                <a:lnTo>
                  <a:pt x="618769" y="272846"/>
                </a:lnTo>
                <a:lnTo>
                  <a:pt x="619683" y="266496"/>
                </a:lnTo>
                <a:lnTo>
                  <a:pt x="631875" y="261416"/>
                </a:lnTo>
                <a:lnTo>
                  <a:pt x="643420" y="262686"/>
                </a:lnTo>
                <a:lnTo>
                  <a:pt x="651408" y="270306"/>
                </a:lnTo>
                <a:lnTo>
                  <a:pt x="652932" y="288086"/>
                </a:lnTo>
                <a:lnTo>
                  <a:pt x="652932" y="61633"/>
                </a:lnTo>
                <a:lnTo>
                  <a:pt x="648919" y="64566"/>
                </a:lnTo>
                <a:lnTo>
                  <a:pt x="638365" y="63296"/>
                </a:lnTo>
                <a:lnTo>
                  <a:pt x="638365" y="56946"/>
                </a:lnTo>
                <a:lnTo>
                  <a:pt x="642035" y="51866"/>
                </a:lnTo>
                <a:lnTo>
                  <a:pt x="646861" y="45516"/>
                </a:lnTo>
                <a:lnTo>
                  <a:pt x="653211" y="41706"/>
                </a:lnTo>
                <a:lnTo>
                  <a:pt x="661492" y="41706"/>
                </a:lnTo>
                <a:lnTo>
                  <a:pt x="661492" y="26085"/>
                </a:lnTo>
                <a:lnTo>
                  <a:pt x="651598" y="29006"/>
                </a:lnTo>
                <a:lnTo>
                  <a:pt x="639178" y="32816"/>
                </a:lnTo>
                <a:lnTo>
                  <a:pt x="629335" y="41706"/>
                </a:lnTo>
                <a:lnTo>
                  <a:pt x="619302" y="49326"/>
                </a:lnTo>
                <a:lnTo>
                  <a:pt x="606310" y="51866"/>
                </a:lnTo>
                <a:lnTo>
                  <a:pt x="598855" y="37896"/>
                </a:lnTo>
                <a:lnTo>
                  <a:pt x="587692" y="27736"/>
                </a:lnTo>
                <a:lnTo>
                  <a:pt x="573811" y="22656"/>
                </a:lnTo>
                <a:lnTo>
                  <a:pt x="558241" y="26466"/>
                </a:lnTo>
                <a:lnTo>
                  <a:pt x="582942" y="53136"/>
                </a:lnTo>
                <a:lnTo>
                  <a:pt x="615721" y="77266"/>
                </a:lnTo>
                <a:lnTo>
                  <a:pt x="636689" y="107746"/>
                </a:lnTo>
                <a:lnTo>
                  <a:pt x="625919" y="148386"/>
                </a:lnTo>
                <a:lnTo>
                  <a:pt x="621474" y="164896"/>
                </a:lnTo>
                <a:lnTo>
                  <a:pt x="618642" y="180136"/>
                </a:lnTo>
                <a:lnTo>
                  <a:pt x="613016" y="195376"/>
                </a:lnTo>
                <a:lnTo>
                  <a:pt x="604202" y="202361"/>
                </a:lnTo>
                <a:lnTo>
                  <a:pt x="604202" y="260146"/>
                </a:lnTo>
                <a:lnTo>
                  <a:pt x="602246" y="270306"/>
                </a:lnTo>
                <a:lnTo>
                  <a:pt x="598893" y="270306"/>
                </a:lnTo>
                <a:lnTo>
                  <a:pt x="588251" y="272846"/>
                </a:lnTo>
                <a:lnTo>
                  <a:pt x="576821" y="271576"/>
                </a:lnTo>
                <a:lnTo>
                  <a:pt x="566889" y="265226"/>
                </a:lnTo>
                <a:lnTo>
                  <a:pt x="560717" y="255066"/>
                </a:lnTo>
                <a:lnTo>
                  <a:pt x="565429" y="246176"/>
                </a:lnTo>
                <a:lnTo>
                  <a:pt x="574725" y="251256"/>
                </a:lnTo>
                <a:lnTo>
                  <a:pt x="581456" y="249986"/>
                </a:lnTo>
                <a:lnTo>
                  <a:pt x="587349" y="257606"/>
                </a:lnTo>
                <a:lnTo>
                  <a:pt x="597090" y="257606"/>
                </a:lnTo>
                <a:lnTo>
                  <a:pt x="604202" y="260146"/>
                </a:lnTo>
                <a:lnTo>
                  <a:pt x="604202" y="202361"/>
                </a:lnTo>
                <a:lnTo>
                  <a:pt x="600176" y="205536"/>
                </a:lnTo>
                <a:lnTo>
                  <a:pt x="569188" y="196646"/>
                </a:lnTo>
                <a:lnTo>
                  <a:pt x="567994" y="196253"/>
                </a:lnTo>
                <a:lnTo>
                  <a:pt x="567994" y="218236"/>
                </a:lnTo>
                <a:lnTo>
                  <a:pt x="567994" y="228396"/>
                </a:lnTo>
                <a:lnTo>
                  <a:pt x="554761" y="228396"/>
                </a:lnTo>
                <a:lnTo>
                  <a:pt x="537527" y="222046"/>
                </a:lnTo>
                <a:lnTo>
                  <a:pt x="517715" y="214426"/>
                </a:lnTo>
                <a:lnTo>
                  <a:pt x="501078" y="204266"/>
                </a:lnTo>
                <a:lnTo>
                  <a:pt x="493407" y="190296"/>
                </a:lnTo>
                <a:lnTo>
                  <a:pt x="530733" y="202996"/>
                </a:lnTo>
                <a:lnTo>
                  <a:pt x="549122" y="211886"/>
                </a:lnTo>
                <a:lnTo>
                  <a:pt x="567994" y="218236"/>
                </a:lnTo>
                <a:lnTo>
                  <a:pt x="567994" y="196253"/>
                </a:lnTo>
                <a:lnTo>
                  <a:pt x="550176" y="190296"/>
                </a:lnTo>
                <a:lnTo>
                  <a:pt x="508342" y="176326"/>
                </a:lnTo>
                <a:lnTo>
                  <a:pt x="477418" y="167436"/>
                </a:lnTo>
                <a:lnTo>
                  <a:pt x="478269" y="180136"/>
                </a:lnTo>
                <a:lnTo>
                  <a:pt x="474078" y="206806"/>
                </a:lnTo>
                <a:lnTo>
                  <a:pt x="473964" y="209346"/>
                </a:lnTo>
                <a:lnTo>
                  <a:pt x="474675" y="220776"/>
                </a:lnTo>
                <a:lnTo>
                  <a:pt x="503123" y="232206"/>
                </a:lnTo>
                <a:lnTo>
                  <a:pt x="525106" y="251256"/>
                </a:lnTo>
                <a:lnTo>
                  <a:pt x="545884" y="271576"/>
                </a:lnTo>
                <a:lnTo>
                  <a:pt x="570687" y="288086"/>
                </a:lnTo>
                <a:lnTo>
                  <a:pt x="575906" y="291896"/>
                </a:lnTo>
                <a:lnTo>
                  <a:pt x="579335" y="296976"/>
                </a:lnTo>
                <a:lnTo>
                  <a:pt x="580936" y="303326"/>
                </a:lnTo>
                <a:lnTo>
                  <a:pt x="580631" y="309676"/>
                </a:lnTo>
                <a:lnTo>
                  <a:pt x="560311" y="313486"/>
                </a:lnTo>
                <a:lnTo>
                  <a:pt x="539851" y="307136"/>
                </a:lnTo>
                <a:lnTo>
                  <a:pt x="500545" y="288086"/>
                </a:lnTo>
                <a:lnTo>
                  <a:pt x="494271" y="290626"/>
                </a:lnTo>
                <a:lnTo>
                  <a:pt x="497713" y="295706"/>
                </a:lnTo>
                <a:lnTo>
                  <a:pt x="496925" y="300786"/>
                </a:lnTo>
                <a:lnTo>
                  <a:pt x="521563" y="314756"/>
                </a:lnTo>
                <a:lnTo>
                  <a:pt x="551459" y="326186"/>
                </a:lnTo>
                <a:lnTo>
                  <a:pt x="572528" y="341426"/>
                </a:lnTo>
                <a:lnTo>
                  <a:pt x="570687" y="373176"/>
                </a:lnTo>
                <a:lnTo>
                  <a:pt x="558469" y="411276"/>
                </a:lnTo>
                <a:lnTo>
                  <a:pt x="546277" y="451916"/>
                </a:lnTo>
                <a:lnTo>
                  <a:pt x="524764" y="486206"/>
                </a:lnTo>
                <a:lnTo>
                  <a:pt x="484568" y="501446"/>
                </a:lnTo>
                <a:lnTo>
                  <a:pt x="483616" y="510336"/>
                </a:lnTo>
                <a:lnTo>
                  <a:pt x="488124" y="514146"/>
                </a:lnTo>
                <a:lnTo>
                  <a:pt x="494855" y="517956"/>
                </a:lnTo>
                <a:lnTo>
                  <a:pt x="500545" y="520496"/>
                </a:lnTo>
                <a:lnTo>
                  <a:pt x="545960" y="516686"/>
                </a:lnTo>
                <a:lnTo>
                  <a:pt x="590842" y="503986"/>
                </a:lnTo>
                <a:lnTo>
                  <a:pt x="633895" y="498906"/>
                </a:lnTo>
                <a:lnTo>
                  <a:pt x="673849" y="517956"/>
                </a:lnTo>
                <a:lnTo>
                  <a:pt x="687146" y="516686"/>
                </a:lnTo>
                <a:lnTo>
                  <a:pt x="700976" y="514146"/>
                </a:lnTo>
                <a:lnTo>
                  <a:pt x="714146" y="514146"/>
                </a:lnTo>
                <a:lnTo>
                  <a:pt x="725462" y="520496"/>
                </a:lnTo>
                <a:lnTo>
                  <a:pt x="877062" y="520496"/>
                </a:lnTo>
                <a:lnTo>
                  <a:pt x="879246" y="514146"/>
                </a:lnTo>
                <a:lnTo>
                  <a:pt x="884491" y="498906"/>
                </a:lnTo>
                <a:lnTo>
                  <a:pt x="888428" y="487476"/>
                </a:lnTo>
                <a:lnTo>
                  <a:pt x="890181" y="482396"/>
                </a:lnTo>
                <a:lnTo>
                  <a:pt x="891362" y="448106"/>
                </a:lnTo>
                <a:lnTo>
                  <a:pt x="887704" y="415086"/>
                </a:lnTo>
                <a:lnTo>
                  <a:pt x="886269" y="379526"/>
                </a:lnTo>
                <a:lnTo>
                  <a:pt x="881672" y="370636"/>
                </a:lnTo>
                <a:lnTo>
                  <a:pt x="866114" y="363016"/>
                </a:lnTo>
                <a:lnTo>
                  <a:pt x="851649" y="360476"/>
                </a:lnTo>
                <a:lnTo>
                  <a:pt x="844410" y="359206"/>
                </a:lnTo>
                <a:lnTo>
                  <a:pt x="821423" y="360476"/>
                </a:lnTo>
                <a:lnTo>
                  <a:pt x="817918" y="357936"/>
                </a:lnTo>
                <a:lnTo>
                  <a:pt x="816165" y="356666"/>
                </a:lnTo>
                <a:lnTo>
                  <a:pt x="819594" y="350316"/>
                </a:lnTo>
                <a:lnTo>
                  <a:pt x="818870" y="343966"/>
                </a:lnTo>
                <a:lnTo>
                  <a:pt x="825500" y="341426"/>
                </a:lnTo>
                <a:lnTo>
                  <a:pt x="842073" y="335076"/>
                </a:lnTo>
                <a:lnTo>
                  <a:pt x="872794" y="335076"/>
                </a:lnTo>
                <a:lnTo>
                  <a:pt x="888631" y="329996"/>
                </a:lnTo>
                <a:lnTo>
                  <a:pt x="896556" y="327456"/>
                </a:lnTo>
                <a:lnTo>
                  <a:pt x="898067" y="309676"/>
                </a:lnTo>
                <a:lnTo>
                  <a:pt x="898715" y="302056"/>
                </a:lnTo>
                <a:lnTo>
                  <a:pt x="898817" y="285546"/>
                </a:lnTo>
                <a:lnTo>
                  <a:pt x="889012" y="284276"/>
                </a:lnTo>
                <a:lnTo>
                  <a:pt x="870953" y="290626"/>
                </a:lnTo>
                <a:lnTo>
                  <a:pt x="853884" y="302056"/>
                </a:lnTo>
                <a:lnTo>
                  <a:pt x="837476" y="309676"/>
                </a:lnTo>
                <a:lnTo>
                  <a:pt x="821423" y="307136"/>
                </a:lnTo>
                <a:lnTo>
                  <a:pt x="829614" y="289356"/>
                </a:lnTo>
                <a:lnTo>
                  <a:pt x="830199" y="288086"/>
                </a:lnTo>
                <a:lnTo>
                  <a:pt x="833132" y="281736"/>
                </a:lnTo>
                <a:lnTo>
                  <a:pt x="845286" y="261416"/>
                </a:lnTo>
                <a:lnTo>
                  <a:pt x="847559" y="257606"/>
                </a:lnTo>
                <a:lnTo>
                  <a:pt x="852068" y="249986"/>
                </a:lnTo>
                <a:lnTo>
                  <a:pt x="854316" y="246176"/>
                </a:lnTo>
                <a:lnTo>
                  <a:pt x="861822" y="233476"/>
                </a:lnTo>
                <a:lnTo>
                  <a:pt x="862418" y="232206"/>
                </a:lnTo>
                <a:lnTo>
                  <a:pt x="865949" y="224586"/>
                </a:lnTo>
                <a:lnTo>
                  <a:pt x="873036" y="209346"/>
                </a:lnTo>
                <a:lnTo>
                  <a:pt x="889825" y="164896"/>
                </a:lnTo>
                <a:lnTo>
                  <a:pt x="905789" y="110286"/>
                </a:lnTo>
                <a:lnTo>
                  <a:pt x="912304" y="70916"/>
                </a:lnTo>
                <a:lnTo>
                  <a:pt x="915250" y="53136"/>
                </a:lnTo>
                <a:close/>
              </a:path>
              <a:path extrusionOk="0" h="522604" w="1697989">
                <a:moveTo>
                  <a:pt x="1159103" y="1130"/>
                </a:moveTo>
                <a:lnTo>
                  <a:pt x="1027874" y="1130"/>
                </a:lnTo>
                <a:lnTo>
                  <a:pt x="1027874" y="157683"/>
                </a:lnTo>
                <a:lnTo>
                  <a:pt x="1019225" y="163080"/>
                </a:lnTo>
                <a:lnTo>
                  <a:pt x="1009650" y="167005"/>
                </a:lnTo>
                <a:lnTo>
                  <a:pt x="999782" y="169633"/>
                </a:lnTo>
                <a:lnTo>
                  <a:pt x="990244" y="171183"/>
                </a:lnTo>
                <a:lnTo>
                  <a:pt x="982865" y="146646"/>
                </a:lnTo>
                <a:lnTo>
                  <a:pt x="995045" y="145135"/>
                </a:lnTo>
                <a:lnTo>
                  <a:pt x="1008608" y="144475"/>
                </a:lnTo>
                <a:lnTo>
                  <a:pt x="1020546" y="147662"/>
                </a:lnTo>
                <a:lnTo>
                  <a:pt x="1027874" y="157683"/>
                </a:lnTo>
                <a:lnTo>
                  <a:pt x="1027874" y="1130"/>
                </a:lnTo>
                <a:lnTo>
                  <a:pt x="1011986" y="1130"/>
                </a:lnTo>
                <a:lnTo>
                  <a:pt x="1011986" y="119583"/>
                </a:lnTo>
                <a:lnTo>
                  <a:pt x="1011986" y="129057"/>
                </a:lnTo>
                <a:lnTo>
                  <a:pt x="985939" y="129057"/>
                </a:lnTo>
                <a:lnTo>
                  <a:pt x="985939" y="119583"/>
                </a:lnTo>
                <a:lnTo>
                  <a:pt x="1011986" y="119583"/>
                </a:lnTo>
                <a:lnTo>
                  <a:pt x="1011986" y="1130"/>
                </a:lnTo>
                <a:lnTo>
                  <a:pt x="988910" y="1130"/>
                </a:lnTo>
                <a:lnTo>
                  <a:pt x="984542" y="29730"/>
                </a:lnTo>
                <a:lnTo>
                  <a:pt x="975118" y="57670"/>
                </a:lnTo>
                <a:lnTo>
                  <a:pt x="965733" y="78879"/>
                </a:lnTo>
                <a:lnTo>
                  <a:pt x="961478" y="87299"/>
                </a:lnTo>
                <a:lnTo>
                  <a:pt x="972578" y="87464"/>
                </a:lnTo>
                <a:lnTo>
                  <a:pt x="983449" y="88468"/>
                </a:lnTo>
                <a:lnTo>
                  <a:pt x="993978" y="90665"/>
                </a:lnTo>
                <a:lnTo>
                  <a:pt x="1004112" y="94449"/>
                </a:lnTo>
                <a:lnTo>
                  <a:pt x="1004112" y="103974"/>
                </a:lnTo>
                <a:lnTo>
                  <a:pt x="993609" y="101688"/>
                </a:lnTo>
                <a:lnTo>
                  <a:pt x="983005" y="99961"/>
                </a:lnTo>
                <a:lnTo>
                  <a:pt x="972286" y="98717"/>
                </a:lnTo>
                <a:lnTo>
                  <a:pt x="961478" y="97878"/>
                </a:lnTo>
                <a:lnTo>
                  <a:pt x="961478" y="245135"/>
                </a:lnTo>
                <a:lnTo>
                  <a:pt x="980262" y="245135"/>
                </a:lnTo>
                <a:lnTo>
                  <a:pt x="981354" y="248615"/>
                </a:lnTo>
                <a:lnTo>
                  <a:pt x="984694" y="250494"/>
                </a:lnTo>
                <a:lnTo>
                  <a:pt x="983970" y="254749"/>
                </a:lnTo>
                <a:lnTo>
                  <a:pt x="980262" y="261797"/>
                </a:lnTo>
                <a:lnTo>
                  <a:pt x="961478" y="261797"/>
                </a:lnTo>
                <a:lnTo>
                  <a:pt x="961478" y="279704"/>
                </a:lnTo>
                <a:lnTo>
                  <a:pt x="967752" y="280022"/>
                </a:lnTo>
                <a:lnTo>
                  <a:pt x="974534" y="281762"/>
                </a:lnTo>
                <a:lnTo>
                  <a:pt x="980262" y="280111"/>
                </a:lnTo>
                <a:lnTo>
                  <a:pt x="980897" y="281762"/>
                </a:lnTo>
                <a:lnTo>
                  <a:pt x="981494" y="282498"/>
                </a:lnTo>
                <a:lnTo>
                  <a:pt x="987742" y="285178"/>
                </a:lnTo>
                <a:lnTo>
                  <a:pt x="993711" y="289026"/>
                </a:lnTo>
                <a:lnTo>
                  <a:pt x="1000074" y="291401"/>
                </a:lnTo>
                <a:lnTo>
                  <a:pt x="1007541" y="289687"/>
                </a:lnTo>
                <a:lnTo>
                  <a:pt x="1007541" y="299161"/>
                </a:lnTo>
                <a:lnTo>
                  <a:pt x="983970" y="299161"/>
                </a:lnTo>
                <a:lnTo>
                  <a:pt x="979157" y="298107"/>
                </a:lnTo>
                <a:lnTo>
                  <a:pt x="978395" y="297192"/>
                </a:lnTo>
                <a:lnTo>
                  <a:pt x="976185" y="294538"/>
                </a:lnTo>
                <a:lnTo>
                  <a:pt x="971562" y="296418"/>
                </a:lnTo>
                <a:lnTo>
                  <a:pt x="966520" y="297192"/>
                </a:lnTo>
                <a:lnTo>
                  <a:pt x="961478" y="296468"/>
                </a:lnTo>
                <a:lnTo>
                  <a:pt x="961478" y="310019"/>
                </a:lnTo>
                <a:lnTo>
                  <a:pt x="973378" y="307809"/>
                </a:lnTo>
                <a:lnTo>
                  <a:pt x="986091" y="308394"/>
                </a:lnTo>
                <a:lnTo>
                  <a:pt x="998702" y="310159"/>
                </a:lnTo>
                <a:lnTo>
                  <a:pt x="1010297" y="311429"/>
                </a:lnTo>
                <a:lnTo>
                  <a:pt x="1011948" y="315010"/>
                </a:lnTo>
                <a:lnTo>
                  <a:pt x="1015238" y="316788"/>
                </a:lnTo>
                <a:lnTo>
                  <a:pt x="1014145" y="321144"/>
                </a:lnTo>
                <a:lnTo>
                  <a:pt x="1010297" y="328053"/>
                </a:lnTo>
                <a:lnTo>
                  <a:pt x="1003795" y="326542"/>
                </a:lnTo>
                <a:lnTo>
                  <a:pt x="1003795" y="371690"/>
                </a:lnTo>
                <a:lnTo>
                  <a:pt x="1003795" y="381215"/>
                </a:lnTo>
                <a:lnTo>
                  <a:pt x="969860" y="381215"/>
                </a:lnTo>
                <a:lnTo>
                  <a:pt x="969860" y="371690"/>
                </a:lnTo>
                <a:lnTo>
                  <a:pt x="1003795" y="371690"/>
                </a:lnTo>
                <a:lnTo>
                  <a:pt x="1003795" y="326542"/>
                </a:lnTo>
                <a:lnTo>
                  <a:pt x="998550" y="325323"/>
                </a:lnTo>
                <a:lnTo>
                  <a:pt x="986104" y="324523"/>
                </a:lnTo>
                <a:lnTo>
                  <a:pt x="973556" y="324446"/>
                </a:lnTo>
                <a:lnTo>
                  <a:pt x="961478" y="323888"/>
                </a:lnTo>
                <a:lnTo>
                  <a:pt x="961478" y="437857"/>
                </a:lnTo>
                <a:lnTo>
                  <a:pt x="966838" y="438861"/>
                </a:lnTo>
                <a:lnTo>
                  <a:pt x="972197" y="440372"/>
                </a:lnTo>
                <a:lnTo>
                  <a:pt x="976414" y="441375"/>
                </a:lnTo>
                <a:lnTo>
                  <a:pt x="977963" y="445731"/>
                </a:lnTo>
                <a:lnTo>
                  <a:pt x="982497" y="448335"/>
                </a:lnTo>
                <a:lnTo>
                  <a:pt x="982497" y="453517"/>
                </a:lnTo>
                <a:lnTo>
                  <a:pt x="976680" y="456996"/>
                </a:lnTo>
                <a:lnTo>
                  <a:pt x="969086" y="457822"/>
                </a:lnTo>
                <a:lnTo>
                  <a:pt x="961478" y="456311"/>
                </a:lnTo>
                <a:lnTo>
                  <a:pt x="961478" y="520001"/>
                </a:lnTo>
                <a:lnTo>
                  <a:pt x="1159103" y="520001"/>
                </a:lnTo>
                <a:lnTo>
                  <a:pt x="1159103" y="504405"/>
                </a:lnTo>
                <a:lnTo>
                  <a:pt x="1159103" y="502932"/>
                </a:lnTo>
                <a:lnTo>
                  <a:pt x="1159103" y="472795"/>
                </a:lnTo>
                <a:lnTo>
                  <a:pt x="1159103" y="457822"/>
                </a:lnTo>
                <a:lnTo>
                  <a:pt x="1159103" y="457631"/>
                </a:lnTo>
                <a:lnTo>
                  <a:pt x="1159103" y="456311"/>
                </a:lnTo>
                <a:lnTo>
                  <a:pt x="1151699" y="457263"/>
                </a:lnTo>
                <a:lnTo>
                  <a:pt x="1142377" y="457631"/>
                </a:lnTo>
                <a:lnTo>
                  <a:pt x="1133373" y="457073"/>
                </a:lnTo>
                <a:lnTo>
                  <a:pt x="1126959" y="455256"/>
                </a:lnTo>
                <a:lnTo>
                  <a:pt x="1127213" y="454482"/>
                </a:lnTo>
                <a:lnTo>
                  <a:pt x="1130122" y="445947"/>
                </a:lnTo>
                <a:lnTo>
                  <a:pt x="1137500" y="430530"/>
                </a:lnTo>
                <a:lnTo>
                  <a:pt x="1145882" y="415912"/>
                </a:lnTo>
                <a:lnTo>
                  <a:pt x="1152105" y="409016"/>
                </a:lnTo>
                <a:lnTo>
                  <a:pt x="1153045" y="397484"/>
                </a:lnTo>
                <a:lnTo>
                  <a:pt x="1154379" y="381215"/>
                </a:lnTo>
                <a:lnTo>
                  <a:pt x="1155166" y="371690"/>
                </a:lnTo>
                <a:lnTo>
                  <a:pt x="1155915" y="362559"/>
                </a:lnTo>
                <a:lnTo>
                  <a:pt x="1155966" y="361988"/>
                </a:lnTo>
                <a:lnTo>
                  <a:pt x="1158151" y="335330"/>
                </a:lnTo>
                <a:lnTo>
                  <a:pt x="1158760" y="328053"/>
                </a:lnTo>
                <a:lnTo>
                  <a:pt x="1159103" y="323888"/>
                </a:lnTo>
                <a:lnTo>
                  <a:pt x="1147038" y="324446"/>
                </a:lnTo>
                <a:lnTo>
                  <a:pt x="1134529" y="324523"/>
                </a:lnTo>
                <a:lnTo>
                  <a:pt x="1122121" y="325323"/>
                </a:lnTo>
                <a:lnTo>
                  <a:pt x="1118260" y="326224"/>
                </a:lnTo>
                <a:lnTo>
                  <a:pt x="1118260" y="489877"/>
                </a:lnTo>
                <a:lnTo>
                  <a:pt x="1107859" y="502475"/>
                </a:lnTo>
                <a:lnTo>
                  <a:pt x="1095298" y="502932"/>
                </a:lnTo>
                <a:lnTo>
                  <a:pt x="1082128" y="496862"/>
                </a:lnTo>
                <a:lnTo>
                  <a:pt x="1069911" y="489877"/>
                </a:lnTo>
                <a:lnTo>
                  <a:pt x="1061034" y="492201"/>
                </a:lnTo>
                <a:lnTo>
                  <a:pt x="1052690" y="500278"/>
                </a:lnTo>
                <a:lnTo>
                  <a:pt x="1044486" y="504405"/>
                </a:lnTo>
                <a:lnTo>
                  <a:pt x="1036027" y="494868"/>
                </a:lnTo>
                <a:lnTo>
                  <a:pt x="1035481" y="488543"/>
                </a:lnTo>
                <a:lnTo>
                  <a:pt x="1038821" y="486067"/>
                </a:lnTo>
                <a:lnTo>
                  <a:pt x="1039964" y="481076"/>
                </a:lnTo>
                <a:lnTo>
                  <a:pt x="1060437" y="472795"/>
                </a:lnTo>
                <a:lnTo>
                  <a:pt x="1080719" y="473773"/>
                </a:lnTo>
                <a:lnTo>
                  <a:pt x="1100201" y="480606"/>
                </a:lnTo>
                <a:lnTo>
                  <a:pt x="1118260" y="489877"/>
                </a:lnTo>
                <a:lnTo>
                  <a:pt x="1118260" y="326224"/>
                </a:lnTo>
                <a:lnTo>
                  <a:pt x="1110386" y="328053"/>
                </a:lnTo>
                <a:lnTo>
                  <a:pt x="1106538" y="321144"/>
                </a:lnTo>
                <a:lnTo>
                  <a:pt x="1105535" y="316788"/>
                </a:lnTo>
                <a:lnTo>
                  <a:pt x="1108824" y="315010"/>
                </a:lnTo>
                <a:lnTo>
                  <a:pt x="1110386" y="311429"/>
                </a:lnTo>
                <a:lnTo>
                  <a:pt x="1122019" y="310159"/>
                </a:lnTo>
                <a:lnTo>
                  <a:pt x="1134630" y="308394"/>
                </a:lnTo>
                <a:lnTo>
                  <a:pt x="1147305" y="307809"/>
                </a:lnTo>
                <a:lnTo>
                  <a:pt x="1159103" y="310019"/>
                </a:lnTo>
                <a:lnTo>
                  <a:pt x="1159103" y="307809"/>
                </a:lnTo>
                <a:lnTo>
                  <a:pt x="1159103" y="299161"/>
                </a:lnTo>
                <a:lnTo>
                  <a:pt x="1159103" y="297472"/>
                </a:lnTo>
                <a:lnTo>
                  <a:pt x="1159103" y="296468"/>
                </a:lnTo>
                <a:lnTo>
                  <a:pt x="1150950" y="297472"/>
                </a:lnTo>
                <a:lnTo>
                  <a:pt x="1142390" y="295313"/>
                </a:lnTo>
                <a:lnTo>
                  <a:pt x="1136573" y="289687"/>
                </a:lnTo>
                <a:lnTo>
                  <a:pt x="1135976" y="285242"/>
                </a:lnTo>
                <a:lnTo>
                  <a:pt x="1139329" y="283552"/>
                </a:lnTo>
                <a:lnTo>
                  <a:pt x="1140472" y="280111"/>
                </a:lnTo>
                <a:lnTo>
                  <a:pt x="1146149" y="281762"/>
                </a:lnTo>
                <a:lnTo>
                  <a:pt x="1152525" y="280111"/>
                </a:lnTo>
                <a:lnTo>
                  <a:pt x="1152880" y="280022"/>
                </a:lnTo>
                <a:lnTo>
                  <a:pt x="1159103" y="279704"/>
                </a:lnTo>
                <a:lnTo>
                  <a:pt x="1159103" y="265734"/>
                </a:lnTo>
                <a:lnTo>
                  <a:pt x="1159103" y="261797"/>
                </a:lnTo>
                <a:lnTo>
                  <a:pt x="1140472" y="261797"/>
                </a:lnTo>
                <a:lnTo>
                  <a:pt x="1136573" y="254749"/>
                </a:lnTo>
                <a:lnTo>
                  <a:pt x="1135976" y="250494"/>
                </a:lnTo>
                <a:lnTo>
                  <a:pt x="1139329" y="248615"/>
                </a:lnTo>
                <a:lnTo>
                  <a:pt x="1139685" y="247510"/>
                </a:lnTo>
                <a:lnTo>
                  <a:pt x="1140472" y="245135"/>
                </a:lnTo>
                <a:lnTo>
                  <a:pt x="1159103" y="245135"/>
                </a:lnTo>
                <a:lnTo>
                  <a:pt x="1159103" y="218033"/>
                </a:lnTo>
                <a:lnTo>
                  <a:pt x="1159103" y="97878"/>
                </a:lnTo>
                <a:lnTo>
                  <a:pt x="1148334" y="98717"/>
                </a:lnTo>
                <a:lnTo>
                  <a:pt x="1146238" y="98971"/>
                </a:lnTo>
                <a:lnTo>
                  <a:pt x="1146238" y="139598"/>
                </a:lnTo>
                <a:lnTo>
                  <a:pt x="1146238" y="168986"/>
                </a:lnTo>
                <a:lnTo>
                  <a:pt x="1135583" y="168859"/>
                </a:lnTo>
                <a:lnTo>
                  <a:pt x="1124546" y="169468"/>
                </a:lnTo>
                <a:lnTo>
                  <a:pt x="1113828" y="168656"/>
                </a:lnTo>
                <a:lnTo>
                  <a:pt x="1104163" y="164274"/>
                </a:lnTo>
                <a:lnTo>
                  <a:pt x="1111300" y="152069"/>
                </a:lnTo>
                <a:lnTo>
                  <a:pt x="1115212" y="149796"/>
                </a:lnTo>
                <a:lnTo>
                  <a:pt x="1122299" y="145681"/>
                </a:lnTo>
                <a:lnTo>
                  <a:pt x="1134732" y="142417"/>
                </a:lnTo>
                <a:lnTo>
                  <a:pt x="1146238" y="139598"/>
                </a:lnTo>
                <a:lnTo>
                  <a:pt x="1146238" y="98971"/>
                </a:lnTo>
                <a:lnTo>
                  <a:pt x="1137602" y="99961"/>
                </a:lnTo>
                <a:lnTo>
                  <a:pt x="1126985" y="101688"/>
                </a:lnTo>
                <a:lnTo>
                  <a:pt x="1116571" y="103974"/>
                </a:lnTo>
                <a:lnTo>
                  <a:pt x="1116571" y="102044"/>
                </a:lnTo>
                <a:lnTo>
                  <a:pt x="1116571" y="94449"/>
                </a:lnTo>
                <a:lnTo>
                  <a:pt x="1126680" y="90665"/>
                </a:lnTo>
                <a:lnTo>
                  <a:pt x="1137234" y="88468"/>
                </a:lnTo>
                <a:lnTo>
                  <a:pt x="1148080" y="87464"/>
                </a:lnTo>
                <a:lnTo>
                  <a:pt x="1159103" y="87299"/>
                </a:lnTo>
                <a:lnTo>
                  <a:pt x="1159103" y="76022"/>
                </a:lnTo>
                <a:lnTo>
                  <a:pt x="1159103" y="58318"/>
                </a:lnTo>
                <a:lnTo>
                  <a:pt x="1132814" y="56565"/>
                </a:lnTo>
                <a:lnTo>
                  <a:pt x="1090422" y="52895"/>
                </a:lnTo>
                <a:lnTo>
                  <a:pt x="1090422" y="247510"/>
                </a:lnTo>
                <a:lnTo>
                  <a:pt x="1090422" y="265734"/>
                </a:lnTo>
                <a:lnTo>
                  <a:pt x="1088504" y="265734"/>
                </a:lnTo>
                <a:lnTo>
                  <a:pt x="1088504" y="399211"/>
                </a:lnTo>
                <a:lnTo>
                  <a:pt x="1088504" y="422198"/>
                </a:lnTo>
                <a:lnTo>
                  <a:pt x="1065885" y="433260"/>
                </a:lnTo>
                <a:lnTo>
                  <a:pt x="1043432" y="446239"/>
                </a:lnTo>
                <a:lnTo>
                  <a:pt x="1020432" y="454482"/>
                </a:lnTo>
                <a:lnTo>
                  <a:pt x="996238" y="451358"/>
                </a:lnTo>
                <a:lnTo>
                  <a:pt x="996238" y="430530"/>
                </a:lnTo>
                <a:lnTo>
                  <a:pt x="1006551" y="429399"/>
                </a:lnTo>
                <a:lnTo>
                  <a:pt x="1017079" y="430809"/>
                </a:lnTo>
                <a:lnTo>
                  <a:pt x="1021994" y="429399"/>
                </a:lnTo>
                <a:lnTo>
                  <a:pt x="1027201" y="427913"/>
                </a:lnTo>
                <a:lnTo>
                  <a:pt x="1036345" y="413867"/>
                </a:lnTo>
                <a:lnTo>
                  <a:pt x="1049566" y="411048"/>
                </a:lnTo>
                <a:lnTo>
                  <a:pt x="1062215" y="403504"/>
                </a:lnTo>
                <a:lnTo>
                  <a:pt x="1074966" y="397484"/>
                </a:lnTo>
                <a:lnTo>
                  <a:pt x="1088504" y="399211"/>
                </a:lnTo>
                <a:lnTo>
                  <a:pt x="1088504" y="265734"/>
                </a:lnTo>
                <a:lnTo>
                  <a:pt x="1080757" y="265734"/>
                </a:lnTo>
                <a:lnTo>
                  <a:pt x="1080757" y="335330"/>
                </a:lnTo>
                <a:lnTo>
                  <a:pt x="1080757" y="361988"/>
                </a:lnTo>
                <a:lnTo>
                  <a:pt x="1073924" y="361937"/>
                </a:lnTo>
                <a:lnTo>
                  <a:pt x="1066787" y="362559"/>
                </a:lnTo>
                <a:lnTo>
                  <a:pt x="1060043" y="361772"/>
                </a:lnTo>
                <a:lnTo>
                  <a:pt x="1054430" y="357543"/>
                </a:lnTo>
                <a:lnTo>
                  <a:pt x="1058062" y="345808"/>
                </a:lnTo>
                <a:lnTo>
                  <a:pt x="1065034" y="339839"/>
                </a:lnTo>
                <a:lnTo>
                  <a:pt x="1073277" y="337172"/>
                </a:lnTo>
                <a:lnTo>
                  <a:pt x="1080757" y="335330"/>
                </a:lnTo>
                <a:lnTo>
                  <a:pt x="1080757" y="265734"/>
                </a:lnTo>
                <a:lnTo>
                  <a:pt x="1040879" y="265734"/>
                </a:lnTo>
                <a:lnTo>
                  <a:pt x="1040879" y="247510"/>
                </a:lnTo>
                <a:lnTo>
                  <a:pt x="1090422" y="247510"/>
                </a:lnTo>
                <a:lnTo>
                  <a:pt x="1090422" y="52895"/>
                </a:lnTo>
                <a:lnTo>
                  <a:pt x="1080096" y="51993"/>
                </a:lnTo>
                <a:lnTo>
                  <a:pt x="1080096" y="136994"/>
                </a:lnTo>
                <a:lnTo>
                  <a:pt x="1078064" y="148475"/>
                </a:lnTo>
                <a:lnTo>
                  <a:pt x="1071740" y="149796"/>
                </a:lnTo>
                <a:lnTo>
                  <a:pt x="1065898" y="144754"/>
                </a:lnTo>
                <a:lnTo>
                  <a:pt x="1065669" y="144475"/>
                </a:lnTo>
                <a:lnTo>
                  <a:pt x="1060157" y="137744"/>
                </a:lnTo>
                <a:lnTo>
                  <a:pt x="1054163" y="133184"/>
                </a:lnTo>
                <a:lnTo>
                  <a:pt x="1058113" y="129057"/>
                </a:lnTo>
                <a:lnTo>
                  <a:pt x="1063688" y="123240"/>
                </a:lnTo>
                <a:lnTo>
                  <a:pt x="1070013" y="126619"/>
                </a:lnTo>
                <a:lnTo>
                  <a:pt x="1076452" y="130467"/>
                </a:lnTo>
                <a:lnTo>
                  <a:pt x="1080096" y="136994"/>
                </a:lnTo>
                <a:lnTo>
                  <a:pt x="1080096" y="51993"/>
                </a:lnTo>
                <a:lnTo>
                  <a:pt x="1062443" y="50469"/>
                </a:lnTo>
                <a:lnTo>
                  <a:pt x="1062443" y="85877"/>
                </a:lnTo>
                <a:lnTo>
                  <a:pt x="1048029" y="102044"/>
                </a:lnTo>
                <a:lnTo>
                  <a:pt x="1043152" y="99237"/>
                </a:lnTo>
                <a:lnTo>
                  <a:pt x="1037805" y="92544"/>
                </a:lnTo>
                <a:lnTo>
                  <a:pt x="1033221" y="84543"/>
                </a:lnTo>
                <a:lnTo>
                  <a:pt x="1032040" y="81483"/>
                </a:lnTo>
                <a:lnTo>
                  <a:pt x="1032040" y="213766"/>
                </a:lnTo>
                <a:lnTo>
                  <a:pt x="1018489" y="216674"/>
                </a:lnTo>
                <a:lnTo>
                  <a:pt x="1004214" y="218033"/>
                </a:lnTo>
                <a:lnTo>
                  <a:pt x="990219" y="216649"/>
                </a:lnTo>
                <a:lnTo>
                  <a:pt x="977557" y="211302"/>
                </a:lnTo>
                <a:lnTo>
                  <a:pt x="985266" y="202742"/>
                </a:lnTo>
                <a:lnTo>
                  <a:pt x="995540" y="200837"/>
                </a:lnTo>
                <a:lnTo>
                  <a:pt x="1006817" y="201726"/>
                </a:lnTo>
                <a:lnTo>
                  <a:pt x="1017524" y="201549"/>
                </a:lnTo>
                <a:lnTo>
                  <a:pt x="1021626" y="204228"/>
                </a:lnTo>
                <a:lnTo>
                  <a:pt x="1026274" y="205079"/>
                </a:lnTo>
                <a:lnTo>
                  <a:pt x="1030173" y="207213"/>
                </a:lnTo>
                <a:lnTo>
                  <a:pt x="1032040" y="213766"/>
                </a:lnTo>
                <a:lnTo>
                  <a:pt x="1032040" y="81483"/>
                </a:lnTo>
                <a:lnTo>
                  <a:pt x="1030630" y="77825"/>
                </a:lnTo>
                <a:lnTo>
                  <a:pt x="1037170" y="76022"/>
                </a:lnTo>
                <a:lnTo>
                  <a:pt x="1047356" y="77609"/>
                </a:lnTo>
                <a:lnTo>
                  <a:pt x="1057135" y="81318"/>
                </a:lnTo>
                <a:lnTo>
                  <a:pt x="1062443" y="85877"/>
                </a:lnTo>
                <a:lnTo>
                  <a:pt x="1062443" y="50469"/>
                </a:lnTo>
                <a:lnTo>
                  <a:pt x="1055992" y="49898"/>
                </a:lnTo>
                <a:lnTo>
                  <a:pt x="1049172" y="47345"/>
                </a:lnTo>
                <a:lnTo>
                  <a:pt x="1041895" y="45402"/>
                </a:lnTo>
                <a:lnTo>
                  <a:pt x="1035113" y="42659"/>
                </a:lnTo>
                <a:lnTo>
                  <a:pt x="1029804" y="37668"/>
                </a:lnTo>
                <a:lnTo>
                  <a:pt x="1032040" y="31623"/>
                </a:lnTo>
                <a:lnTo>
                  <a:pt x="1036027" y="30708"/>
                </a:lnTo>
                <a:lnTo>
                  <a:pt x="1039964" y="30708"/>
                </a:lnTo>
                <a:lnTo>
                  <a:pt x="1069009" y="36944"/>
                </a:lnTo>
                <a:lnTo>
                  <a:pt x="1098638" y="41529"/>
                </a:lnTo>
                <a:lnTo>
                  <a:pt x="1128712" y="44627"/>
                </a:lnTo>
                <a:lnTo>
                  <a:pt x="1159103" y="46456"/>
                </a:lnTo>
                <a:lnTo>
                  <a:pt x="1159103" y="30708"/>
                </a:lnTo>
                <a:lnTo>
                  <a:pt x="1159103" y="1130"/>
                </a:lnTo>
                <a:close/>
              </a:path>
              <a:path extrusionOk="0" h="522604" w="1697989">
                <a:moveTo>
                  <a:pt x="1697812" y="277380"/>
                </a:moveTo>
                <a:lnTo>
                  <a:pt x="1696745" y="271754"/>
                </a:lnTo>
                <a:lnTo>
                  <a:pt x="1694586" y="260337"/>
                </a:lnTo>
                <a:lnTo>
                  <a:pt x="1691474" y="243903"/>
                </a:lnTo>
                <a:lnTo>
                  <a:pt x="1691436" y="239052"/>
                </a:lnTo>
                <a:lnTo>
                  <a:pt x="1691195" y="210121"/>
                </a:lnTo>
                <a:lnTo>
                  <a:pt x="1691322" y="191947"/>
                </a:lnTo>
                <a:lnTo>
                  <a:pt x="1691678" y="180581"/>
                </a:lnTo>
                <a:lnTo>
                  <a:pt x="1692605" y="150596"/>
                </a:lnTo>
                <a:lnTo>
                  <a:pt x="1692656" y="145376"/>
                </a:lnTo>
                <a:lnTo>
                  <a:pt x="1692452" y="124510"/>
                </a:lnTo>
                <a:lnTo>
                  <a:pt x="1692414" y="121056"/>
                </a:lnTo>
                <a:lnTo>
                  <a:pt x="1692414" y="120700"/>
                </a:lnTo>
                <a:lnTo>
                  <a:pt x="1689074" y="75768"/>
                </a:lnTo>
                <a:lnTo>
                  <a:pt x="1668856" y="17462"/>
                </a:lnTo>
                <a:lnTo>
                  <a:pt x="1658734" y="11772"/>
                </a:lnTo>
                <a:lnTo>
                  <a:pt x="1658734" y="215684"/>
                </a:lnTo>
                <a:lnTo>
                  <a:pt x="1658734" y="215811"/>
                </a:lnTo>
                <a:lnTo>
                  <a:pt x="1655356" y="230111"/>
                </a:lnTo>
                <a:lnTo>
                  <a:pt x="1638655" y="239052"/>
                </a:lnTo>
                <a:lnTo>
                  <a:pt x="1629587" y="237998"/>
                </a:lnTo>
                <a:lnTo>
                  <a:pt x="1624736" y="236842"/>
                </a:lnTo>
                <a:lnTo>
                  <a:pt x="1624736" y="413550"/>
                </a:lnTo>
                <a:lnTo>
                  <a:pt x="1615706" y="419620"/>
                </a:lnTo>
                <a:lnTo>
                  <a:pt x="1602016" y="422071"/>
                </a:lnTo>
                <a:lnTo>
                  <a:pt x="1588122" y="424014"/>
                </a:lnTo>
                <a:lnTo>
                  <a:pt x="1578483" y="428574"/>
                </a:lnTo>
                <a:lnTo>
                  <a:pt x="1572437" y="443344"/>
                </a:lnTo>
                <a:lnTo>
                  <a:pt x="1567522" y="462178"/>
                </a:lnTo>
                <a:lnTo>
                  <a:pt x="1559788" y="473608"/>
                </a:lnTo>
                <a:lnTo>
                  <a:pt x="1545297" y="466166"/>
                </a:lnTo>
                <a:lnTo>
                  <a:pt x="1535353" y="415899"/>
                </a:lnTo>
                <a:lnTo>
                  <a:pt x="1540611" y="370598"/>
                </a:lnTo>
                <a:lnTo>
                  <a:pt x="1552155" y="326783"/>
                </a:lnTo>
                <a:lnTo>
                  <a:pt x="1561084" y="281038"/>
                </a:lnTo>
                <a:lnTo>
                  <a:pt x="1573199" y="270040"/>
                </a:lnTo>
                <a:lnTo>
                  <a:pt x="1585061" y="263144"/>
                </a:lnTo>
                <a:lnTo>
                  <a:pt x="1595818" y="260337"/>
                </a:lnTo>
                <a:lnTo>
                  <a:pt x="1604581" y="261632"/>
                </a:lnTo>
                <a:lnTo>
                  <a:pt x="1608124" y="266941"/>
                </a:lnTo>
                <a:lnTo>
                  <a:pt x="1613700" y="278155"/>
                </a:lnTo>
                <a:lnTo>
                  <a:pt x="1619224" y="289344"/>
                </a:lnTo>
                <a:lnTo>
                  <a:pt x="1622628" y="294640"/>
                </a:lnTo>
                <a:lnTo>
                  <a:pt x="1620634" y="321500"/>
                </a:lnTo>
                <a:lnTo>
                  <a:pt x="1615198" y="343242"/>
                </a:lnTo>
                <a:lnTo>
                  <a:pt x="1613992" y="370408"/>
                </a:lnTo>
                <a:lnTo>
                  <a:pt x="1624736" y="413550"/>
                </a:lnTo>
                <a:lnTo>
                  <a:pt x="1624736" y="236842"/>
                </a:lnTo>
                <a:lnTo>
                  <a:pt x="1618983" y="235470"/>
                </a:lnTo>
                <a:lnTo>
                  <a:pt x="1615795" y="233743"/>
                </a:lnTo>
                <a:lnTo>
                  <a:pt x="1609852" y="230505"/>
                </a:lnTo>
                <a:lnTo>
                  <a:pt x="1608429" y="227926"/>
                </a:lnTo>
                <a:lnTo>
                  <a:pt x="1605229" y="222110"/>
                </a:lnTo>
                <a:lnTo>
                  <a:pt x="1604314" y="210121"/>
                </a:lnTo>
                <a:lnTo>
                  <a:pt x="1607045" y="199021"/>
                </a:lnTo>
                <a:lnTo>
                  <a:pt x="1616519" y="191947"/>
                </a:lnTo>
                <a:lnTo>
                  <a:pt x="1635861" y="191985"/>
                </a:lnTo>
                <a:lnTo>
                  <a:pt x="1651393" y="201231"/>
                </a:lnTo>
                <a:lnTo>
                  <a:pt x="1658734" y="215684"/>
                </a:lnTo>
                <a:lnTo>
                  <a:pt x="1658734" y="11772"/>
                </a:lnTo>
                <a:lnTo>
                  <a:pt x="1638007" y="88"/>
                </a:lnTo>
                <a:lnTo>
                  <a:pt x="1630781" y="0"/>
                </a:lnTo>
                <a:lnTo>
                  <a:pt x="1624037" y="1727"/>
                </a:lnTo>
                <a:lnTo>
                  <a:pt x="1617687" y="4978"/>
                </a:lnTo>
                <a:lnTo>
                  <a:pt x="1611642" y="9423"/>
                </a:lnTo>
                <a:lnTo>
                  <a:pt x="1622806" y="19011"/>
                </a:lnTo>
                <a:lnTo>
                  <a:pt x="1632013" y="30378"/>
                </a:lnTo>
                <a:lnTo>
                  <a:pt x="1638731" y="43230"/>
                </a:lnTo>
                <a:lnTo>
                  <a:pt x="1642452" y="57277"/>
                </a:lnTo>
                <a:lnTo>
                  <a:pt x="1622666" y="75768"/>
                </a:lnTo>
                <a:lnTo>
                  <a:pt x="1597761" y="71691"/>
                </a:lnTo>
                <a:lnTo>
                  <a:pt x="1571193" y="61734"/>
                </a:lnTo>
                <a:lnTo>
                  <a:pt x="1563535" y="62001"/>
                </a:lnTo>
                <a:lnTo>
                  <a:pt x="1563535" y="207759"/>
                </a:lnTo>
                <a:lnTo>
                  <a:pt x="1562277" y="219049"/>
                </a:lnTo>
                <a:lnTo>
                  <a:pt x="1559648" y="225171"/>
                </a:lnTo>
                <a:lnTo>
                  <a:pt x="1554137" y="227609"/>
                </a:lnTo>
                <a:lnTo>
                  <a:pt x="1547126" y="227926"/>
                </a:lnTo>
                <a:lnTo>
                  <a:pt x="1540027" y="227698"/>
                </a:lnTo>
                <a:lnTo>
                  <a:pt x="1514995" y="196291"/>
                </a:lnTo>
                <a:lnTo>
                  <a:pt x="1514983" y="195872"/>
                </a:lnTo>
                <a:lnTo>
                  <a:pt x="1521129" y="190246"/>
                </a:lnTo>
                <a:lnTo>
                  <a:pt x="1561236" y="196202"/>
                </a:lnTo>
                <a:lnTo>
                  <a:pt x="1563535" y="207759"/>
                </a:lnTo>
                <a:lnTo>
                  <a:pt x="1563535" y="62001"/>
                </a:lnTo>
                <a:lnTo>
                  <a:pt x="1546440" y="62585"/>
                </a:lnTo>
                <a:lnTo>
                  <a:pt x="1546440" y="100863"/>
                </a:lnTo>
                <a:lnTo>
                  <a:pt x="1537512" y="108991"/>
                </a:lnTo>
                <a:lnTo>
                  <a:pt x="1528800" y="116319"/>
                </a:lnTo>
                <a:lnTo>
                  <a:pt x="1519123" y="120700"/>
                </a:lnTo>
                <a:lnTo>
                  <a:pt x="1507337" y="120002"/>
                </a:lnTo>
                <a:lnTo>
                  <a:pt x="1498968" y="111328"/>
                </a:lnTo>
                <a:lnTo>
                  <a:pt x="1491449" y="102831"/>
                </a:lnTo>
                <a:lnTo>
                  <a:pt x="1486954" y="93370"/>
                </a:lnTo>
                <a:lnTo>
                  <a:pt x="1487639" y="81813"/>
                </a:lnTo>
                <a:lnTo>
                  <a:pt x="1498028" y="69888"/>
                </a:lnTo>
                <a:lnTo>
                  <a:pt x="1511515" y="64998"/>
                </a:lnTo>
                <a:lnTo>
                  <a:pt x="1525981" y="62382"/>
                </a:lnTo>
                <a:lnTo>
                  <a:pt x="1539290" y="57277"/>
                </a:lnTo>
                <a:lnTo>
                  <a:pt x="1538884" y="56730"/>
                </a:lnTo>
                <a:lnTo>
                  <a:pt x="1538782" y="56527"/>
                </a:lnTo>
                <a:lnTo>
                  <a:pt x="1538605" y="56172"/>
                </a:lnTo>
                <a:lnTo>
                  <a:pt x="1538287" y="55626"/>
                </a:lnTo>
                <a:lnTo>
                  <a:pt x="1520520" y="43929"/>
                </a:lnTo>
                <a:lnTo>
                  <a:pt x="1516875" y="38849"/>
                </a:lnTo>
                <a:lnTo>
                  <a:pt x="1507248" y="25438"/>
                </a:lnTo>
                <a:lnTo>
                  <a:pt x="1502918" y="21132"/>
                </a:lnTo>
                <a:lnTo>
                  <a:pt x="1490040" y="8343"/>
                </a:lnTo>
                <a:lnTo>
                  <a:pt x="1478940" y="5524"/>
                </a:lnTo>
                <a:lnTo>
                  <a:pt x="1478940" y="168490"/>
                </a:lnTo>
                <a:lnTo>
                  <a:pt x="1473542" y="179730"/>
                </a:lnTo>
                <a:lnTo>
                  <a:pt x="1463560" y="189611"/>
                </a:lnTo>
                <a:lnTo>
                  <a:pt x="1449946" y="195884"/>
                </a:lnTo>
                <a:lnTo>
                  <a:pt x="1433664" y="196291"/>
                </a:lnTo>
                <a:lnTo>
                  <a:pt x="1427492" y="188429"/>
                </a:lnTo>
                <a:lnTo>
                  <a:pt x="1425092" y="178777"/>
                </a:lnTo>
                <a:lnTo>
                  <a:pt x="1424419" y="169456"/>
                </a:lnTo>
                <a:lnTo>
                  <a:pt x="1424355" y="168478"/>
                </a:lnTo>
                <a:lnTo>
                  <a:pt x="1423225" y="158699"/>
                </a:lnTo>
                <a:lnTo>
                  <a:pt x="1428940" y="152615"/>
                </a:lnTo>
                <a:lnTo>
                  <a:pt x="1439710" y="147929"/>
                </a:lnTo>
                <a:lnTo>
                  <a:pt x="1451991" y="145376"/>
                </a:lnTo>
                <a:lnTo>
                  <a:pt x="1462227" y="145694"/>
                </a:lnTo>
                <a:lnTo>
                  <a:pt x="1467192" y="150596"/>
                </a:lnTo>
                <a:lnTo>
                  <a:pt x="1473530" y="156108"/>
                </a:lnTo>
                <a:lnTo>
                  <a:pt x="1478394" y="162115"/>
                </a:lnTo>
                <a:lnTo>
                  <a:pt x="1478940" y="168490"/>
                </a:lnTo>
                <a:lnTo>
                  <a:pt x="1478940" y="5524"/>
                </a:lnTo>
                <a:lnTo>
                  <a:pt x="1460487" y="825"/>
                </a:lnTo>
                <a:lnTo>
                  <a:pt x="1426921" y="825"/>
                </a:lnTo>
                <a:lnTo>
                  <a:pt x="1426921" y="83261"/>
                </a:lnTo>
                <a:lnTo>
                  <a:pt x="1426794" y="95186"/>
                </a:lnTo>
                <a:lnTo>
                  <a:pt x="1425155" y="107911"/>
                </a:lnTo>
                <a:lnTo>
                  <a:pt x="1415630" y="115557"/>
                </a:lnTo>
                <a:lnTo>
                  <a:pt x="1403096" y="119481"/>
                </a:lnTo>
                <a:lnTo>
                  <a:pt x="1398536" y="120154"/>
                </a:lnTo>
                <a:lnTo>
                  <a:pt x="1398536" y="484073"/>
                </a:lnTo>
                <a:lnTo>
                  <a:pt x="1367536" y="445147"/>
                </a:lnTo>
                <a:lnTo>
                  <a:pt x="1367536" y="412775"/>
                </a:lnTo>
                <a:lnTo>
                  <a:pt x="1342999" y="389648"/>
                </a:lnTo>
                <a:lnTo>
                  <a:pt x="1332699" y="354901"/>
                </a:lnTo>
                <a:lnTo>
                  <a:pt x="1328051" y="314274"/>
                </a:lnTo>
                <a:lnTo>
                  <a:pt x="1330261" y="275145"/>
                </a:lnTo>
                <a:lnTo>
                  <a:pt x="1336509" y="242214"/>
                </a:lnTo>
                <a:lnTo>
                  <a:pt x="1343710" y="221030"/>
                </a:lnTo>
                <a:lnTo>
                  <a:pt x="1343774" y="220827"/>
                </a:lnTo>
                <a:lnTo>
                  <a:pt x="1344002" y="220192"/>
                </a:lnTo>
                <a:lnTo>
                  <a:pt x="1343545" y="220560"/>
                </a:lnTo>
                <a:lnTo>
                  <a:pt x="1343507" y="220687"/>
                </a:lnTo>
                <a:lnTo>
                  <a:pt x="1343088" y="220827"/>
                </a:lnTo>
                <a:lnTo>
                  <a:pt x="1335620" y="220345"/>
                </a:lnTo>
                <a:lnTo>
                  <a:pt x="1327505" y="221030"/>
                </a:lnTo>
                <a:lnTo>
                  <a:pt x="1320038" y="220103"/>
                </a:lnTo>
                <a:lnTo>
                  <a:pt x="1314564" y="214782"/>
                </a:lnTo>
                <a:lnTo>
                  <a:pt x="1317548" y="204152"/>
                </a:lnTo>
                <a:lnTo>
                  <a:pt x="1317650" y="190246"/>
                </a:lnTo>
                <a:lnTo>
                  <a:pt x="1318399" y="180162"/>
                </a:lnTo>
                <a:lnTo>
                  <a:pt x="1324406" y="170332"/>
                </a:lnTo>
                <a:lnTo>
                  <a:pt x="1333919" y="169456"/>
                </a:lnTo>
                <a:lnTo>
                  <a:pt x="1345806" y="169837"/>
                </a:lnTo>
                <a:lnTo>
                  <a:pt x="1357033" y="171881"/>
                </a:lnTo>
                <a:lnTo>
                  <a:pt x="1364564" y="175958"/>
                </a:lnTo>
                <a:lnTo>
                  <a:pt x="1363916" y="184937"/>
                </a:lnTo>
                <a:lnTo>
                  <a:pt x="1362519" y="194462"/>
                </a:lnTo>
                <a:lnTo>
                  <a:pt x="1359382" y="204152"/>
                </a:lnTo>
                <a:lnTo>
                  <a:pt x="1353616" y="213004"/>
                </a:lnTo>
                <a:lnTo>
                  <a:pt x="1361401" y="212191"/>
                </a:lnTo>
                <a:lnTo>
                  <a:pt x="1369161" y="213055"/>
                </a:lnTo>
                <a:lnTo>
                  <a:pt x="1376489" y="215811"/>
                </a:lnTo>
                <a:lnTo>
                  <a:pt x="1382839" y="220560"/>
                </a:lnTo>
                <a:lnTo>
                  <a:pt x="1382928" y="280263"/>
                </a:lnTo>
                <a:lnTo>
                  <a:pt x="1384985" y="330428"/>
                </a:lnTo>
                <a:lnTo>
                  <a:pt x="1388757" y="380352"/>
                </a:lnTo>
                <a:lnTo>
                  <a:pt x="1398536" y="484073"/>
                </a:lnTo>
                <a:lnTo>
                  <a:pt x="1398536" y="120154"/>
                </a:lnTo>
                <a:lnTo>
                  <a:pt x="1392402" y="121056"/>
                </a:lnTo>
                <a:lnTo>
                  <a:pt x="1383144" y="113372"/>
                </a:lnTo>
                <a:lnTo>
                  <a:pt x="1375181" y="101244"/>
                </a:lnTo>
                <a:lnTo>
                  <a:pt x="1370990" y="86639"/>
                </a:lnTo>
                <a:lnTo>
                  <a:pt x="1373085" y="71501"/>
                </a:lnTo>
                <a:lnTo>
                  <a:pt x="1379016" y="65303"/>
                </a:lnTo>
                <a:lnTo>
                  <a:pt x="1385316" y="59791"/>
                </a:lnTo>
                <a:lnTo>
                  <a:pt x="1392885" y="56527"/>
                </a:lnTo>
                <a:lnTo>
                  <a:pt x="1402613" y="57137"/>
                </a:lnTo>
                <a:lnTo>
                  <a:pt x="1410639" y="65938"/>
                </a:lnTo>
                <a:lnTo>
                  <a:pt x="1420139" y="74079"/>
                </a:lnTo>
                <a:lnTo>
                  <a:pt x="1426921" y="83261"/>
                </a:lnTo>
                <a:lnTo>
                  <a:pt x="1426921" y="825"/>
                </a:lnTo>
                <a:lnTo>
                  <a:pt x="1362329" y="825"/>
                </a:lnTo>
                <a:lnTo>
                  <a:pt x="1326400" y="12369"/>
                </a:lnTo>
                <a:lnTo>
                  <a:pt x="1325930" y="12484"/>
                </a:lnTo>
                <a:lnTo>
                  <a:pt x="1325930" y="74841"/>
                </a:lnTo>
                <a:lnTo>
                  <a:pt x="1324889" y="86131"/>
                </a:lnTo>
                <a:lnTo>
                  <a:pt x="1310030" y="94589"/>
                </a:lnTo>
                <a:lnTo>
                  <a:pt x="1307058" y="116751"/>
                </a:lnTo>
                <a:lnTo>
                  <a:pt x="1296492" y="124510"/>
                </a:lnTo>
                <a:lnTo>
                  <a:pt x="1282966" y="121119"/>
                </a:lnTo>
                <a:lnTo>
                  <a:pt x="1271117" y="109791"/>
                </a:lnTo>
                <a:lnTo>
                  <a:pt x="1259662" y="98348"/>
                </a:lnTo>
                <a:lnTo>
                  <a:pt x="1251432" y="85712"/>
                </a:lnTo>
                <a:lnTo>
                  <a:pt x="1247267" y="71691"/>
                </a:lnTo>
                <a:lnTo>
                  <a:pt x="1247267" y="69888"/>
                </a:lnTo>
                <a:lnTo>
                  <a:pt x="1247762" y="55359"/>
                </a:lnTo>
                <a:lnTo>
                  <a:pt x="1259827" y="42291"/>
                </a:lnTo>
                <a:lnTo>
                  <a:pt x="1277061" y="38849"/>
                </a:lnTo>
                <a:lnTo>
                  <a:pt x="1295095" y="42100"/>
                </a:lnTo>
                <a:lnTo>
                  <a:pt x="1309573" y="49085"/>
                </a:lnTo>
                <a:lnTo>
                  <a:pt x="1318907" y="62039"/>
                </a:lnTo>
                <a:lnTo>
                  <a:pt x="1325930" y="74841"/>
                </a:lnTo>
                <a:lnTo>
                  <a:pt x="1325930" y="12484"/>
                </a:lnTo>
                <a:lnTo>
                  <a:pt x="1287843" y="21132"/>
                </a:lnTo>
                <a:lnTo>
                  <a:pt x="1247990" y="19824"/>
                </a:lnTo>
                <a:lnTo>
                  <a:pt x="1208151" y="1143"/>
                </a:lnTo>
                <a:lnTo>
                  <a:pt x="1217955" y="65303"/>
                </a:lnTo>
                <a:lnTo>
                  <a:pt x="1218069" y="65938"/>
                </a:lnTo>
                <a:lnTo>
                  <a:pt x="1224546" y="87960"/>
                </a:lnTo>
                <a:lnTo>
                  <a:pt x="1224407" y="107276"/>
                </a:lnTo>
                <a:lnTo>
                  <a:pt x="1247533" y="127419"/>
                </a:lnTo>
                <a:lnTo>
                  <a:pt x="1223479" y="147929"/>
                </a:lnTo>
                <a:lnTo>
                  <a:pt x="1223454" y="148120"/>
                </a:lnTo>
                <a:lnTo>
                  <a:pt x="1231646" y="197751"/>
                </a:lnTo>
                <a:lnTo>
                  <a:pt x="1245196" y="201269"/>
                </a:lnTo>
                <a:lnTo>
                  <a:pt x="1257388" y="204990"/>
                </a:lnTo>
                <a:lnTo>
                  <a:pt x="1266342" y="210832"/>
                </a:lnTo>
                <a:lnTo>
                  <a:pt x="1269987" y="220192"/>
                </a:lnTo>
                <a:lnTo>
                  <a:pt x="1270101" y="221030"/>
                </a:lnTo>
                <a:lnTo>
                  <a:pt x="1265085" y="241693"/>
                </a:lnTo>
                <a:lnTo>
                  <a:pt x="1257020" y="263537"/>
                </a:lnTo>
                <a:lnTo>
                  <a:pt x="1249426" y="285546"/>
                </a:lnTo>
                <a:lnTo>
                  <a:pt x="1245743" y="307098"/>
                </a:lnTo>
                <a:lnTo>
                  <a:pt x="1248054" y="350151"/>
                </a:lnTo>
                <a:lnTo>
                  <a:pt x="1254290" y="413588"/>
                </a:lnTo>
                <a:lnTo>
                  <a:pt x="1260640" y="477012"/>
                </a:lnTo>
                <a:lnTo>
                  <a:pt x="1263332" y="520014"/>
                </a:lnTo>
                <a:lnTo>
                  <a:pt x="1326908" y="515531"/>
                </a:lnTo>
                <a:lnTo>
                  <a:pt x="1365250" y="511327"/>
                </a:lnTo>
                <a:lnTo>
                  <a:pt x="1390167" y="505358"/>
                </a:lnTo>
                <a:lnTo>
                  <a:pt x="1394104" y="507834"/>
                </a:lnTo>
                <a:lnTo>
                  <a:pt x="1411262" y="517512"/>
                </a:lnTo>
                <a:lnTo>
                  <a:pt x="1415161" y="520014"/>
                </a:lnTo>
                <a:lnTo>
                  <a:pt x="1439951" y="522147"/>
                </a:lnTo>
                <a:lnTo>
                  <a:pt x="1462620" y="519734"/>
                </a:lnTo>
                <a:lnTo>
                  <a:pt x="1477340" y="506374"/>
                </a:lnTo>
                <a:lnTo>
                  <a:pt x="1477378" y="505358"/>
                </a:lnTo>
                <a:lnTo>
                  <a:pt x="1478076" y="484073"/>
                </a:lnTo>
                <a:lnTo>
                  <a:pt x="1478356" y="475691"/>
                </a:lnTo>
                <a:lnTo>
                  <a:pt x="1455267" y="328663"/>
                </a:lnTo>
                <a:lnTo>
                  <a:pt x="1447584" y="282168"/>
                </a:lnTo>
                <a:lnTo>
                  <a:pt x="1458645" y="253276"/>
                </a:lnTo>
                <a:lnTo>
                  <a:pt x="1478000" y="238353"/>
                </a:lnTo>
                <a:lnTo>
                  <a:pt x="1495196" y="233743"/>
                </a:lnTo>
                <a:lnTo>
                  <a:pt x="1508480" y="245783"/>
                </a:lnTo>
                <a:lnTo>
                  <a:pt x="1505369" y="256895"/>
                </a:lnTo>
                <a:lnTo>
                  <a:pt x="1502981" y="267792"/>
                </a:lnTo>
                <a:lnTo>
                  <a:pt x="1501241" y="278485"/>
                </a:lnTo>
                <a:lnTo>
                  <a:pt x="1500047" y="289013"/>
                </a:lnTo>
                <a:lnTo>
                  <a:pt x="1503400" y="294640"/>
                </a:lnTo>
                <a:lnTo>
                  <a:pt x="1506143" y="300596"/>
                </a:lnTo>
                <a:lnTo>
                  <a:pt x="1504315" y="309981"/>
                </a:lnTo>
                <a:lnTo>
                  <a:pt x="1505458" y="318858"/>
                </a:lnTo>
                <a:lnTo>
                  <a:pt x="1503070" y="324078"/>
                </a:lnTo>
                <a:lnTo>
                  <a:pt x="1499730" y="327660"/>
                </a:lnTo>
                <a:lnTo>
                  <a:pt x="1507909" y="377418"/>
                </a:lnTo>
                <a:lnTo>
                  <a:pt x="1520774" y="425234"/>
                </a:lnTo>
                <a:lnTo>
                  <a:pt x="1532750" y="472465"/>
                </a:lnTo>
                <a:lnTo>
                  <a:pt x="1538287" y="520509"/>
                </a:lnTo>
                <a:lnTo>
                  <a:pt x="1624279" y="520014"/>
                </a:lnTo>
                <a:lnTo>
                  <a:pt x="1655546" y="495655"/>
                </a:lnTo>
                <a:lnTo>
                  <a:pt x="1653146" y="473608"/>
                </a:lnTo>
                <a:lnTo>
                  <a:pt x="1648955" y="435127"/>
                </a:lnTo>
                <a:lnTo>
                  <a:pt x="1652625" y="378028"/>
                </a:lnTo>
                <a:lnTo>
                  <a:pt x="1650644" y="271754"/>
                </a:lnTo>
                <a:lnTo>
                  <a:pt x="1660550" y="274167"/>
                </a:lnTo>
                <a:lnTo>
                  <a:pt x="1670545" y="276961"/>
                </a:lnTo>
                <a:lnTo>
                  <a:pt x="1680845" y="280263"/>
                </a:lnTo>
                <a:lnTo>
                  <a:pt x="1691627" y="284200"/>
                </a:lnTo>
                <a:lnTo>
                  <a:pt x="1697812" y="277380"/>
                </a:lnTo>
                <a:close/>
              </a:path>
            </a:pathLst>
          </a:custGeom>
          <a:solidFill>
            <a:srgbClr val="C822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pic>
        <p:nvPicPr>
          <p:cNvPr id="26" name="Google Shape;26;p41"/>
          <p:cNvPicPr preferRelativeResize="0"/>
          <p:nvPr/>
        </p:nvPicPr>
        <p:blipFill rotWithShape="1">
          <a:blip r:embed="rId9">
            <a:alphaModFix/>
          </a:blip>
          <a:srcRect b="0" l="0" r="0" t="0"/>
          <a:stretch/>
        </p:blipFill>
        <p:spPr>
          <a:xfrm>
            <a:off x="6229381" y="1965328"/>
            <a:ext cx="404706" cy="221875"/>
          </a:xfrm>
          <a:prstGeom prst="rect">
            <a:avLst/>
          </a:prstGeom>
          <a:noFill/>
          <a:ln>
            <a:noFill/>
          </a:ln>
        </p:spPr>
      </p:pic>
      <p:pic>
        <p:nvPicPr>
          <p:cNvPr id="27" name="Google Shape;27;p41"/>
          <p:cNvPicPr preferRelativeResize="0"/>
          <p:nvPr/>
        </p:nvPicPr>
        <p:blipFill rotWithShape="1">
          <a:blip r:embed="rId10">
            <a:alphaModFix/>
          </a:blip>
          <a:srcRect b="0" l="0" r="0" t="0"/>
          <a:stretch/>
        </p:blipFill>
        <p:spPr>
          <a:xfrm>
            <a:off x="6657673" y="2032315"/>
            <a:ext cx="147997" cy="150760"/>
          </a:xfrm>
          <a:prstGeom prst="rect">
            <a:avLst/>
          </a:prstGeom>
          <a:noFill/>
          <a:ln>
            <a:noFill/>
          </a:ln>
        </p:spPr>
      </p:pic>
      <p:pic>
        <p:nvPicPr>
          <p:cNvPr id="28" name="Google Shape;28;p41"/>
          <p:cNvPicPr preferRelativeResize="0"/>
          <p:nvPr/>
        </p:nvPicPr>
        <p:blipFill rotWithShape="1">
          <a:blip r:embed="rId11">
            <a:alphaModFix/>
          </a:blip>
          <a:srcRect b="0" l="0" r="0" t="0"/>
          <a:stretch/>
        </p:blipFill>
        <p:spPr>
          <a:xfrm>
            <a:off x="6831916" y="1982039"/>
            <a:ext cx="85662" cy="201041"/>
          </a:xfrm>
          <a:prstGeom prst="rect">
            <a:avLst/>
          </a:prstGeom>
          <a:noFill/>
          <a:ln>
            <a:noFill/>
          </a:ln>
        </p:spPr>
      </p:pic>
      <p:pic>
        <p:nvPicPr>
          <p:cNvPr id="29" name="Google Shape;29;p41"/>
          <p:cNvPicPr preferRelativeResize="0"/>
          <p:nvPr/>
        </p:nvPicPr>
        <p:blipFill rotWithShape="1">
          <a:blip r:embed="rId12">
            <a:alphaModFix/>
          </a:blip>
          <a:srcRect b="0" l="0" r="0" t="0"/>
          <a:stretch/>
        </p:blipFill>
        <p:spPr>
          <a:xfrm>
            <a:off x="6945309" y="2029205"/>
            <a:ext cx="160537" cy="158361"/>
          </a:xfrm>
          <a:prstGeom prst="rect">
            <a:avLst/>
          </a:prstGeom>
          <a:noFill/>
          <a:ln>
            <a:noFill/>
          </a:ln>
        </p:spPr>
      </p:pic>
      <p:sp>
        <p:nvSpPr>
          <p:cNvPr id="30" name="Google Shape;30;p41"/>
          <p:cNvSpPr/>
          <p:nvPr/>
        </p:nvSpPr>
        <p:spPr>
          <a:xfrm>
            <a:off x="5064705" y="1663874"/>
            <a:ext cx="2036585" cy="251057"/>
          </a:xfrm>
          <a:custGeom>
            <a:rect b="b" l="l" r="r" t="t"/>
            <a:pathLst>
              <a:path extrusionOk="0" h="276860" w="1786254">
                <a:moveTo>
                  <a:pt x="232371" y="6438"/>
                </a:moveTo>
                <a:lnTo>
                  <a:pt x="224167" y="25"/>
                </a:lnTo>
                <a:lnTo>
                  <a:pt x="8140" y="25"/>
                </a:lnTo>
                <a:lnTo>
                  <a:pt x="0" y="6438"/>
                </a:lnTo>
                <a:lnTo>
                  <a:pt x="0" y="32715"/>
                </a:lnTo>
                <a:lnTo>
                  <a:pt x="8140" y="39128"/>
                </a:lnTo>
                <a:lnTo>
                  <a:pt x="94551" y="39128"/>
                </a:lnTo>
                <a:lnTo>
                  <a:pt x="94551" y="269163"/>
                </a:lnTo>
                <a:lnTo>
                  <a:pt x="102146" y="276771"/>
                </a:lnTo>
                <a:lnTo>
                  <a:pt x="129578" y="276771"/>
                </a:lnTo>
                <a:lnTo>
                  <a:pt x="137769" y="269163"/>
                </a:lnTo>
                <a:lnTo>
                  <a:pt x="137769" y="39128"/>
                </a:lnTo>
                <a:lnTo>
                  <a:pt x="214833" y="39128"/>
                </a:lnTo>
                <a:lnTo>
                  <a:pt x="224167" y="39128"/>
                </a:lnTo>
                <a:lnTo>
                  <a:pt x="232371" y="32715"/>
                </a:lnTo>
                <a:lnTo>
                  <a:pt x="232371" y="6438"/>
                </a:lnTo>
                <a:close/>
              </a:path>
              <a:path extrusionOk="0" h="276860" w="1786254">
                <a:moveTo>
                  <a:pt x="481647" y="244081"/>
                </a:moveTo>
                <a:lnTo>
                  <a:pt x="474091" y="237667"/>
                </a:lnTo>
                <a:lnTo>
                  <a:pt x="311188" y="237667"/>
                </a:lnTo>
                <a:lnTo>
                  <a:pt x="311188" y="158826"/>
                </a:lnTo>
                <a:lnTo>
                  <a:pt x="454228" y="158826"/>
                </a:lnTo>
                <a:lnTo>
                  <a:pt x="461822" y="152412"/>
                </a:lnTo>
                <a:lnTo>
                  <a:pt x="461822" y="126123"/>
                </a:lnTo>
                <a:lnTo>
                  <a:pt x="454228" y="119722"/>
                </a:lnTo>
                <a:lnTo>
                  <a:pt x="311188" y="119722"/>
                </a:lnTo>
                <a:lnTo>
                  <a:pt x="311188" y="39128"/>
                </a:lnTo>
                <a:lnTo>
                  <a:pt x="465899" y="39128"/>
                </a:lnTo>
                <a:lnTo>
                  <a:pt x="473494" y="32715"/>
                </a:lnTo>
                <a:lnTo>
                  <a:pt x="473494" y="6438"/>
                </a:lnTo>
                <a:lnTo>
                  <a:pt x="465899" y="25"/>
                </a:lnTo>
                <a:lnTo>
                  <a:pt x="275564" y="25"/>
                </a:lnTo>
                <a:lnTo>
                  <a:pt x="267957" y="6438"/>
                </a:lnTo>
                <a:lnTo>
                  <a:pt x="267957" y="269760"/>
                </a:lnTo>
                <a:lnTo>
                  <a:pt x="275005" y="276771"/>
                </a:lnTo>
                <a:lnTo>
                  <a:pt x="464159" y="276771"/>
                </a:lnTo>
                <a:lnTo>
                  <a:pt x="474091" y="276771"/>
                </a:lnTo>
                <a:lnTo>
                  <a:pt x="481647" y="270357"/>
                </a:lnTo>
                <a:lnTo>
                  <a:pt x="481647" y="244081"/>
                </a:lnTo>
                <a:close/>
              </a:path>
              <a:path extrusionOk="0" h="276860" w="1786254">
                <a:moveTo>
                  <a:pt x="725157" y="244081"/>
                </a:moveTo>
                <a:lnTo>
                  <a:pt x="717550" y="237667"/>
                </a:lnTo>
                <a:lnTo>
                  <a:pt x="569252" y="237667"/>
                </a:lnTo>
                <a:lnTo>
                  <a:pt x="569252" y="7581"/>
                </a:lnTo>
                <a:lnTo>
                  <a:pt x="561047" y="25"/>
                </a:lnTo>
                <a:lnTo>
                  <a:pt x="533615" y="25"/>
                </a:lnTo>
                <a:lnTo>
                  <a:pt x="526021" y="7581"/>
                </a:lnTo>
                <a:lnTo>
                  <a:pt x="526021" y="276771"/>
                </a:lnTo>
                <a:lnTo>
                  <a:pt x="707618" y="276771"/>
                </a:lnTo>
                <a:lnTo>
                  <a:pt x="717550" y="276771"/>
                </a:lnTo>
                <a:lnTo>
                  <a:pt x="725157" y="270357"/>
                </a:lnTo>
                <a:lnTo>
                  <a:pt x="725157" y="244081"/>
                </a:lnTo>
                <a:close/>
              </a:path>
              <a:path extrusionOk="0" h="276860" w="1786254">
                <a:moveTo>
                  <a:pt x="967473" y="244081"/>
                </a:moveTo>
                <a:lnTo>
                  <a:pt x="959866" y="237667"/>
                </a:lnTo>
                <a:lnTo>
                  <a:pt x="796950" y="237667"/>
                </a:lnTo>
                <a:lnTo>
                  <a:pt x="796950" y="158826"/>
                </a:lnTo>
                <a:lnTo>
                  <a:pt x="940003" y="158826"/>
                </a:lnTo>
                <a:lnTo>
                  <a:pt x="947597" y="152412"/>
                </a:lnTo>
                <a:lnTo>
                  <a:pt x="947597" y="126123"/>
                </a:lnTo>
                <a:lnTo>
                  <a:pt x="940003" y="119722"/>
                </a:lnTo>
                <a:lnTo>
                  <a:pt x="796950" y="119722"/>
                </a:lnTo>
                <a:lnTo>
                  <a:pt x="796950" y="39128"/>
                </a:lnTo>
                <a:lnTo>
                  <a:pt x="951674" y="39128"/>
                </a:lnTo>
                <a:lnTo>
                  <a:pt x="959269" y="32715"/>
                </a:lnTo>
                <a:lnTo>
                  <a:pt x="959269" y="6438"/>
                </a:lnTo>
                <a:lnTo>
                  <a:pt x="951674" y="25"/>
                </a:lnTo>
                <a:lnTo>
                  <a:pt x="761326" y="25"/>
                </a:lnTo>
                <a:lnTo>
                  <a:pt x="753732" y="6438"/>
                </a:lnTo>
                <a:lnTo>
                  <a:pt x="753732" y="269760"/>
                </a:lnTo>
                <a:lnTo>
                  <a:pt x="760742" y="276771"/>
                </a:lnTo>
                <a:lnTo>
                  <a:pt x="949934" y="276771"/>
                </a:lnTo>
                <a:lnTo>
                  <a:pt x="959866" y="276771"/>
                </a:lnTo>
                <a:lnTo>
                  <a:pt x="967473" y="270357"/>
                </a:lnTo>
                <a:lnTo>
                  <a:pt x="967473" y="244081"/>
                </a:lnTo>
                <a:close/>
              </a:path>
              <a:path extrusionOk="0" h="276860" w="1786254">
                <a:moveTo>
                  <a:pt x="1208024" y="244081"/>
                </a:moveTo>
                <a:lnTo>
                  <a:pt x="1200416" y="237667"/>
                </a:lnTo>
                <a:lnTo>
                  <a:pt x="1094143" y="237667"/>
                </a:lnTo>
                <a:lnTo>
                  <a:pt x="1078915" y="235864"/>
                </a:lnTo>
                <a:lnTo>
                  <a:pt x="1066482" y="229844"/>
                </a:lnTo>
                <a:lnTo>
                  <a:pt x="1058113" y="218668"/>
                </a:lnTo>
                <a:lnTo>
                  <a:pt x="1055039" y="201447"/>
                </a:lnTo>
                <a:lnTo>
                  <a:pt x="1055039" y="77089"/>
                </a:lnTo>
                <a:lnTo>
                  <a:pt x="1057109" y="62039"/>
                </a:lnTo>
                <a:lnTo>
                  <a:pt x="1063790" y="49999"/>
                </a:lnTo>
                <a:lnTo>
                  <a:pt x="1075728" y="42011"/>
                </a:lnTo>
                <a:lnTo>
                  <a:pt x="1093597" y="39128"/>
                </a:lnTo>
                <a:lnTo>
                  <a:pt x="1193419" y="39128"/>
                </a:lnTo>
                <a:lnTo>
                  <a:pt x="1201013" y="32715"/>
                </a:lnTo>
                <a:lnTo>
                  <a:pt x="1201013" y="6438"/>
                </a:lnTo>
                <a:lnTo>
                  <a:pt x="1193419" y="25"/>
                </a:lnTo>
                <a:lnTo>
                  <a:pt x="1078395" y="25"/>
                </a:lnTo>
                <a:lnTo>
                  <a:pt x="1052703" y="5130"/>
                </a:lnTo>
                <a:lnTo>
                  <a:pt x="1031519" y="19062"/>
                </a:lnTo>
                <a:lnTo>
                  <a:pt x="1017130" y="39662"/>
                </a:lnTo>
                <a:lnTo>
                  <a:pt x="1011821" y="64820"/>
                </a:lnTo>
                <a:lnTo>
                  <a:pt x="1011821" y="210197"/>
                </a:lnTo>
                <a:lnTo>
                  <a:pt x="1016762" y="235623"/>
                </a:lnTo>
                <a:lnTo>
                  <a:pt x="1030351" y="256832"/>
                </a:lnTo>
                <a:lnTo>
                  <a:pt x="1050734" y="271373"/>
                </a:lnTo>
                <a:lnTo>
                  <a:pt x="1076058" y="276771"/>
                </a:lnTo>
                <a:lnTo>
                  <a:pt x="1190485" y="276771"/>
                </a:lnTo>
                <a:lnTo>
                  <a:pt x="1200416" y="276771"/>
                </a:lnTo>
                <a:lnTo>
                  <a:pt x="1208024" y="270357"/>
                </a:lnTo>
                <a:lnTo>
                  <a:pt x="1208024" y="244081"/>
                </a:lnTo>
                <a:close/>
              </a:path>
              <a:path extrusionOk="0" h="276860" w="1786254">
                <a:moveTo>
                  <a:pt x="1474266" y="64236"/>
                </a:moveTo>
                <a:lnTo>
                  <a:pt x="1468869" y="39166"/>
                </a:lnTo>
                <a:lnTo>
                  <a:pt x="1454264" y="18757"/>
                </a:lnTo>
                <a:lnTo>
                  <a:pt x="1432877" y="5029"/>
                </a:lnTo>
                <a:lnTo>
                  <a:pt x="1431048" y="4673"/>
                </a:lnTo>
                <a:lnTo>
                  <a:pt x="1431048" y="71247"/>
                </a:lnTo>
                <a:lnTo>
                  <a:pt x="1431048" y="205536"/>
                </a:lnTo>
                <a:lnTo>
                  <a:pt x="1428496" y="218173"/>
                </a:lnTo>
                <a:lnTo>
                  <a:pt x="1421549" y="228358"/>
                </a:lnTo>
                <a:lnTo>
                  <a:pt x="1411325" y="235153"/>
                </a:lnTo>
                <a:lnTo>
                  <a:pt x="1398905" y="237629"/>
                </a:lnTo>
                <a:lnTo>
                  <a:pt x="1324178" y="237629"/>
                </a:lnTo>
                <a:lnTo>
                  <a:pt x="1311884" y="235153"/>
                </a:lnTo>
                <a:lnTo>
                  <a:pt x="1301864" y="228358"/>
                </a:lnTo>
                <a:lnTo>
                  <a:pt x="1295133" y="218173"/>
                </a:lnTo>
                <a:lnTo>
                  <a:pt x="1292669" y="205536"/>
                </a:lnTo>
                <a:lnTo>
                  <a:pt x="1292669" y="71247"/>
                </a:lnTo>
                <a:lnTo>
                  <a:pt x="1295146" y="58826"/>
                </a:lnTo>
                <a:lnTo>
                  <a:pt x="1301940" y="48615"/>
                </a:lnTo>
                <a:lnTo>
                  <a:pt x="1312125" y="41681"/>
                </a:lnTo>
                <a:lnTo>
                  <a:pt x="1324775" y="39141"/>
                </a:lnTo>
                <a:lnTo>
                  <a:pt x="1398905" y="39141"/>
                </a:lnTo>
                <a:lnTo>
                  <a:pt x="1411325" y="41681"/>
                </a:lnTo>
                <a:lnTo>
                  <a:pt x="1421549" y="48615"/>
                </a:lnTo>
                <a:lnTo>
                  <a:pt x="1428496" y="58826"/>
                </a:lnTo>
                <a:lnTo>
                  <a:pt x="1431048" y="71247"/>
                </a:lnTo>
                <a:lnTo>
                  <a:pt x="1431048" y="4673"/>
                </a:lnTo>
                <a:lnTo>
                  <a:pt x="1407096" y="0"/>
                </a:lnTo>
                <a:lnTo>
                  <a:pt x="1316621" y="0"/>
                </a:lnTo>
                <a:lnTo>
                  <a:pt x="1290853" y="5029"/>
                </a:lnTo>
                <a:lnTo>
                  <a:pt x="1269453" y="18757"/>
                </a:lnTo>
                <a:lnTo>
                  <a:pt x="1254848" y="39166"/>
                </a:lnTo>
                <a:lnTo>
                  <a:pt x="1249451" y="64236"/>
                </a:lnTo>
                <a:lnTo>
                  <a:pt x="1249451" y="211404"/>
                </a:lnTo>
                <a:lnTo>
                  <a:pt x="1254493" y="236626"/>
                </a:lnTo>
                <a:lnTo>
                  <a:pt x="1268285" y="257429"/>
                </a:lnTo>
                <a:lnTo>
                  <a:pt x="1288859" y="271564"/>
                </a:lnTo>
                <a:lnTo>
                  <a:pt x="1314234" y="276783"/>
                </a:lnTo>
                <a:lnTo>
                  <a:pt x="1409433" y="276783"/>
                </a:lnTo>
                <a:lnTo>
                  <a:pt x="1434592" y="271564"/>
                </a:lnTo>
                <a:lnTo>
                  <a:pt x="1455204" y="257429"/>
                </a:lnTo>
                <a:lnTo>
                  <a:pt x="1468475" y="237629"/>
                </a:lnTo>
                <a:lnTo>
                  <a:pt x="1469148" y="236626"/>
                </a:lnTo>
                <a:lnTo>
                  <a:pt x="1474266" y="211404"/>
                </a:lnTo>
                <a:lnTo>
                  <a:pt x="1474266" y="64236"/>
                </a:lnTo>
                <a:close/>
              </a:path>
              <a:path extrusionOk="0" h="276860" w="1786254">
                <a:moveTo>
                  <a:pt x="1786064" y="7035"/>
                </a:moveTo>
                <a:lnTo>
                  <a:pt x="1779600" y="25"/>
                </a:lnTo>
                <a:lnTo>
                  <a:pt x="1751584" y="25"/>
                </a:lnTo>
                <a:lnTo>
                  <a:pt x="1745767" y="7035"/>
                </a:lnTo>
                <a:lnTo>
                  <a:pt x="1662849" y="123202"/>
                </a:lnTo>
                <a:lnTo>
                  <a:pt x="1580515" y="7035"/>
                </a:lnTo>
                <a:lnTo>
                  <a:pt x="1574114" y="25"/>
                </a:lnTo>
                <a:lnTo>
                  <a:pt x="1546085" y="25"/>
                </a:lnTo>
                <a:lnTo>
                  <a:pt x="1539633" y="7035"/>
                </a:lnTo>
                <a:lnTo>
                  <a:pt x="1539633" y="269163"/>
                </a:lnTo>
                <a:lnTo>
                  <a:pt x="1547228" y="276771"/>
                </a:lnTo>
                <a:lnTo>
                  <a:pt x="1574660" y="276771"/>
                </a:lnTo>
                <a:lnTo>
                  <a:pt x="1582851" y="269163"/>
                </a:lnTo>
                <a:lnTo>
                  <a:pt x="1582851" y="74752"/>
                </a:lnTo>
                <a:lnTo>
                  <a:pt x="1641233" y="156489"/>
                </a:lnTo>
                <a:lnTo>
                  <a:pt x="1651165" y="169354"/>
                </a:lnTo>
                <a:lnTo>
                  <a:pt x="1674520" y="169354"/>
                </a:lnTo>
                <a:lnTo>
                  <a:pt x="1679194" y="163487"/>
                </a:lnTo>
                <a:lnTo>
                  <a:pt x="1684413" y="156489"/>
                </a:lnTo>
                <a:lnTo>
                  <a:pt x="1742833" y="74752"/>
                </a:lnTo>
                <a:lnTo>
                  <a:pt x="1742833" y="269163"/>
                </a:lnTo>
                <a:lnTo>
                  <a:pt x="1750987" y="276771"/>
                </a:lnTo>
                <a:lnTo>
                  <a:pt x="1768525" y="276771"/>
                </a:lnTo>
                <a:lnTo>
                  <a:pt x="1778457" y="276771"/>
                </a:lnTo>
                <a:lnTo>
                  <a:pt x="1786064" y="269163"/>
                </a:lnTo>
                <a:lnTo>
                  <a:pt x="1786064" y="703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pic>
        <p:nvPicPr>
          <p:cNvPr id="31" name="Google Shape;31;p41"/>
          <p:cNvPicPr preferRelativeResize="0"/>
          <p:nvPr/>
        </p:nvPicPr>
        <p:blipFill rotWithShape="1">
          <a:blip r:embed="rId13">
            <a:alphaModFix/>
          </a:blip>
          <a:srcRect b="0" l="0" r="0" t="0"/>
          <a:stretch/>
        </p:blipFill>
        <p:spPr>
          <a:xfrm>
            <a:off x="5097516" y="2406313"/>
            <a:ext cx="85604" cy="111167"/>
          </a:xfrm>
          <a:prstGeom prst="rect">
            <a:avLst/>
          </a:prstGeom>
          <a:noFill/>
          <a:ln>
            <a:noFill/>
          </a:ln>
        </p:spPr>
      </p:pic>
      <p:pic>
        <p:nvPicPr>
          <p:cNvPr id="32" name="Google Shape;32;p41"/>
          <p:cNvPicPr preferRelativeResize="0"/>
          <p:nvPr/>
        </p:nvPicPr>
        <p:blipFill rotWithShape="1">
          <a:blip r:embed="rId14">
            <a:alphaModFix/>
          </a:blip>
          <a:srcRect b="0" l="0" r="0" t="0"/>
          <a:stretch/>
        </p:blipFill>
        <p:spPr>
          <a:xfrm>
            <a:off x="5261369" y="2406311"/>
            <a:ext cx="132794" cy="111167"/>
          </a:xfrm>
          <a:prstGeom prst="rect">
            <a:avLst/>
          </a:prstGeom>
          <a:noFill/>
          <a:ln>
            <a:noFill/>
          </a:ln>
        </p:spPr>
      </p:pic>
      <p:pic>
        <p:nvPicPr>
          <p:cNvPr id="33" name="Google Shape;33;p41"/>
          <p:cNvPicPr preferRelativeResize="0"/>
          <p:nvPr/>
        </p:nvPicPr>
        <p:blipFill rotWithShape="1">
          <a:blip r:embed="rId13">
            <a:alphaModFix/>
          </a:blip>
          <a:srcRect b="0" l="0" r="0" t="0"/>
          <a:stretch/>
        </p:blipFill>
        <p:spPr>
          <a:xfrm>
            <a:off x="5475007" y="2406313"/>
            <a:ext cx="85604" cy="111167"/>
          </a:xfrm>
          <a:prstGeom prst="rect">
            <a:avLst/>
          </a:prstGeom>
          <a:noFill/>
          <a:ln>
            <a:noFill/>
          </a:ln>
        </p:spPr>
      </p:pic>
      <p:pic>
        <p:nvPicPr>
          <p:cNvPr id="34" name="Google Shape;34;p41"/>
          <p:cNvPicPr preferRelativeResize="0"/>
          <p:nvPr/>
        </p:nvPicPr>
        <p:blipFill rotWithShape="1">
          <a:blip r:embed="rId15">
            <a:alphaModFix/>
          </a:blip>
          <a:srcRect b="0" l="0" r="0" t="0"/>
          <a:stretch/>
        </p:blipFill>
        <p:spPr>
          <a:xfrm>
            <a:off x="5640652" y="2405047"/>
            <a:ext cx="136588" cy="113229"/>
          </a:xfrm>
          <a:prstGeom prst="rect">
            <a:avLst/>
          </a:prstGeom>
          <a:noFill/>
          <a:ln>
            <a:noFill/>
          </a:ln>
        </p:spPr>
      </p:pic>
      <p:pic>
        <p:nvPicPr>
          <p:cNvPr id="35" name="Google Shape;35;p41"/>
          <p:cNvPicPr preferRelativeResize="0"/>
          <p:nvPr/>
        </p:nvPicPr>
        <p:blipFill rotWithShape="1">
          <a:blip r:embed="rId16">
            <a:alphaModFix/>
          </a:blip>
          <a:srcRect b="0" l="0" r="0" t="0"/>
          <a:stretch/>
        </p:blipFill>
        <p:spPr>
          <a:xfrm>
            <a:off x="5861247" y="2406311"/>
            <a:ext cx="117084" cy="112273"/>
          </a:xfrm>
          <a:prstGeom prst="rect">
            <a:avLst/>
          </a:prstGeom>
          <a:noFill/>
          <a:ln>
            <a:noFill/>
          </a:ln>
        </p:spPr>
      </p:pic>
      <p:sp>
        <p:nvSpPr>
          <p:cNvPr id="36" name="Google Shape;36;p41"/>
          <p:cNvSpPr/>
          <p:nvPr/>
        </p:nvSpPr>
        <p:spPr>
          <a:xfrm>
            <a:off x="6058338" y="2406311"/>
            <a:ext cx="223713" cy="111708"/>
          </a:xfrm>
          <a:custGeom>
            <a:rect b="b" l="l" r="r" t="t"/>
            <a:pathLst>
              <a:path extrusionOk="0" h="123189" w="196214">
                <a:moveTo>
                  <a:pt x="94830" y="0"/>
                </a:moveTo>
                <a:lnTo>
                  <a:pt x="0" y="0"/>
                </a:lnTo>
                <a:lnTo>
                  <a:pt x="0" y="24130"/>
                </a:lnTo>
                <a:lnTo>
                  <a:pt x="32486" y="24130"/>
                </a:lnTo>
                <a:lnTo>
                  <a:pt x="32486" y="123190"/>
                </a:lnTo>
                <a:lnTo>
                  <a:pt x="62357" y="123190"/>
                </a:lnTo>
                <a:lnTo>
                  <a:pt x="62357" y="24130"/>
                </a:lnTo>
                <a:lnTo>
                  <a:pt x="94830" y="24130"/>
                </a:lnTo>
                <a:lnTo>
                  <a:pt x="94830" y="0"/>
                </a:lnTo>
                <a:close/>
              </a:path>
              <a:path extrusionOk="0" h="123189" w="196214">
                <a:moveTo>
                  <a:pt x="195605" y="0"/>
                </a:moveTo>
                <a:lnTo>
                  <a:pt x="165747" y="0"/>
                </a:lnTo>
                <a:lnTo>
                  <a:pt x="165747" y="122593"/>
                </a:lnTo>
                <a:lnTo>
                  <a:pt x="195605" y="122593"/>
                </a:lnTo>
                <a:lnTo>
                  <a:pt x="19560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pic>
        <p:nvPicPr>
          <p:cNvPr id="37" name="Google Shape;37;p41"/>
          <p:cNvPicPr preferRelativeResize="0"/>
          <p:nvPr/>
        </p:nvPicPr>
        <p:blipFill rotWithShape="1">
          <a:blip r:embed="rId17">
            <a:alphaModFix/>
          </a:blip>
          <a:srcRect b="0" l="0" r="0" t="0"/>
          <a:stretch/>
        </p:blipFill>
        <p:spPr>
          <a:xfrm>
            <a:off x="6359207" y="2406311"/>
            <a:ext cx="141757" cy="111167"/>
          </a:xfrm>
          <a:prstGeom prst="rect">
            <a:avLst/>
          </a:prstGeom>
          <a:noFill/>
          <a:ln>
            <a:noFill/>
          </a:ln>
        </p:spPr>
      </p:pic>
      <p:pic>
        <p:nvPicPr>
          <p:cNvPr id="38" name="Google Shape;38;p41"/>
          <p:cNvPicPr preferRelativeResize="0"/>
          <p:nvPr/>
        </p:nvPicPr>
        <p:blipFill rotWithShape="1">
          <a:blip r:embed="rId18">
            <a:alphaModFix/>
          </a:blip>
          <a:srcRect b="0" l="0" r="0" t="0"/>
          <a:stretch/>
        </p:blipFill>
        <p:spPr>
          <a:xfrm>
            <a:off x="6578813" y="2406313"/>
            <a:ext cx="85604" cy="111167"/>
          </a:xfrm>
          <a:prstGeom prst="rect">
            <a:avLst/>
          </a:prstGeom>
          <a:noFill/>
          <a:ln>
            <a:noFill/>
          </a:ln>
        </p:spPr>
      </p:pic>
      <p:pic>
        <p:nvPicPr>
          <p:cNvPr id="39" name="Google Shape;39;p41"/>
          <p:cNvPicPr preferRelativeResize="0"/>
          <p:nvPr/>
        </p:nvPicPr>
        <p:blipFill rotWithShape="1">
          <a:blip r:embed="rId13">
            <a:alphaModFix/>
          </a:blip>
          <a:srcRect b="0" l="0" r="0" t="0"/>
          <a:stretch/>
        </p:blipFill>
        <p:spPr>
          <a:xfrm>
            <a:off x="5097516" y="2576945"/>
            <a:ext cx="85604" cy="111167"/>
          </a:xfrm>
          <a:prstGeom prst="rect">
            <a:avLst/>
          </a:prstGeom>
          <a:noFill/>
          <a:ln>
            <a:noFill/>
          </a:ln>
        </p:spPr>
      </p:pic>
      <p:pic>
        <p:nvPicPr>
          <p:cNvPr id="40" name="Google Shape;40;p41"/>
          <p:cNvPicPr preferRelativeResize="0"/>
          <p:nvPr/>
        </p:nvPicPr>
        <p:blipFill rotWithShape="1">
          <a:blip r:embed="rId19">
            <a:alphaModFix/>
          </a:blip>
          <a:srcRect b="0" l="0" r="0" t="0"/>
          <a:stretch/>
        </p:blipFill>
        <p:spPr>
          <a:xfrm>
            <a:off x="5269413" y="2576948"/>
            <a:ext cx="125627" cy="111167"/>
          </a:xfrm>
          <a:prstGeom prst="rect">
            <a:avLst/>
          </a:prstGeom>
          <a:noFill/>
          <a:ln>
            <a:noFill/>
          </a:ln>
        </p:spPr>
      </p:pic>
      <p:pic>
        <p:nvPicPr>
          <p:cNvPr id="41" name="Google Shape;41;p41"/>
          <p:cNvPicPr preferRelativeResize="0"/>
          <p:nvPr/>
        </p:nvPicPr>
        <p:blipFill rotWithShape="1">
          <a:blip r:embed="rId16">
            <a:alphaModFix/>
          </a:blip>
          <a:srcRect b="0" l="0" r="0" t="0"/>
          <a:stretch/>
        </p:blipFill>
        <p:spPr>
          <a:xfrm>
            <a:off x="5456881" y="2576943"/>
            <a:ext cx="117084" cy="112273"/>
          </a:xfrm>
          <a:prstGeom prst="rect">
            <a:avLst/>
          </a:prstGeom>
          <a:noFill/>
          <a:ln>
            <a:noFill/>
          </a:ln>
        </p:spPr>
      </p:pic>
      <p:pic>
        <p:nvPicPr>
          <p:cNvPr id="42" name="Google Shape;42;p41"/>
          <p:cNvPicPr preferRelativeResize="0"/>
          <p:nvPr/>
        </p:nvPicPr>
        <p:blipFill rotWithShape="1">
          <a:blip r:embed="rId20">
            <a:alphaModFix/>
          </a:blip>
          <a:srcRect b="0" l="0" r="0" t="0"/>
          <a:stretch/>
        </p:blipFill>
        <p:spPr>
          <a:xfrm>
            <a:off x="5640652" y="2575680"/>
            <a:ext cx="136588" cy="113229"/>
          </a:xfrm>
          <a:prstGeom prst="rect">
            <a:avLst/>
          </a:prstGeom>
          <a:noFill/>
          <a:ln>
            <a:noFill/>
          </a:ln>
        </p:spPr>
      </p:pic>
      <p:pic>
        <p:nvPicPr>
          <p:cNvPr id="43" name="Google Shape;43;p41"/>
          <p:cNvPicPr preferRelativeResize="0"/>
          <p:nvPr/>
        </p:nvPicPr>
        <p:blipFill rotWithShape="1">
          <a:blip r:embed="rId21">
            <a:alphaModFix/>
          </a:blip>
          <a:srcRect b="0" l="0" r="0" t="0"/>
          <a:stretch/>
        </p:blipFill>
        <p:spPr>
          <a:xfrm>
            <a:off x="5847924" y="2576945"/>
            <a:ext cx="140569" cy="111167"/>
          </a:xfrm>
          <a:prstGeom prst="rect">
            <a:avLst/>
          </a:prstGeom>
          <a:noFill/>
          <a:ln>
            <a:noFill/>
          </a:ln>
        </p:spPr>
      </p:pic>
      <p:sp>
        <p:nvSpPr>
          <p:cNvPr id="44" name="Google Shape;44;p41"/>
          <p:cNvSpPr/>
          <p:nvPr/>
        </p:nvSpPr>
        <p:spPr>
          <a:xfrm>
            <a:off x="6058338" y="2576937"/>
            <a:ext cx="223713" cy="112285"/>
          </a:xfrm>
          <a:custGeom>
            <a:rect b="b" l="l" r="r" t="t"/>
            <a:pathLst>
              <a:path extrusionOk="0" h="123825" w="196214">
                <a:moveTo>
                  <a:pt x="94830" y="12"/>
                </a:moveTo>
                <a:lnTo>
                  <a:pt x="0" y="12"/>
                </a:lnTo>
                <a:lnTo>
                  <a:pt x="0" y="24142"/>
                </a:lnTo>
                <a:lnTo>
                  <a:pt x="32486" y="24142"/>
                </a:lnTo>
                <a:lnTo>
                  <a:pt x="32486" y="123202"/>
                </a:lnTo>
                <a:lnTo>
                  <a:pt x="62357" y="123202"/>
                </a:lnTo>
                <a:lnTo>
                  <a:pt x="62357" y="24142"/>
                </a:lnTo>
                <a:lnTo>
                  <a:pt x="94830" y="24142"/>
                </a:lnTo>
                <a:lnTo>
                  <a:pt x="94830" y="12"/>
                </a:lnTo>
                <a:close/>
              </a:path>
              <a:path extrusionOk="0" h="123825" w="196214">
                <a:moveTo>
                  <a:pt x="195605" y="0"/>
                </a:moveTo>
                <a:lnTo>
                  <a:pt x="165747" y="0"/>
                </a:lnTo>
                <a:lnTo>
                  <a:pt x="165747" y="122593"/>
                </a:lnTo>
                <a:lnTo>
                  <a:pt x="195605" y="122593"/>
                </a:lnTo>
                <a:lnTo>
                  <a:pt x="19560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pic>
        <p:nvPicPr>
          <p:cNvPr id="45" name="Google Shape;45;p41"/>
          <p:cNvPicPr preferRelativeResize="0"/>
          <p:nvPr/>
        </p:nvPicPr>
        <p:blipFill rotWithShape="1">
          <a:blip r:embed="rId22">
            <a:alphaModFix/>
          </a:blip>
          <a:srcRect b="0" l="0" r="0" t="0"/>
          <a:stretch/>
        </p:blipFill>
        <p:spPr>
          <a:xfrm>
            <a:off x="6358412" y="2575361"/>
            <a:ext cx="143350" cy="113862"/>
          </a:xfrm>
          <a:prstGeom prst="rect">
            <a:avLst/>
          </a:prstGeom>
          <a:noFill/>
          <a:ln>
            <a:noFill/>
          </a:ln>
        </p:spPr>
      </p:pic>
      <p:pic>
        <p:nvPicPr>
          <p:cNvPr id="46" name="Google Shape;46;p41"/>
          <p:cNvPicPr preferRelativeResize="0"/>
          <p:nvPr/>
        </p:nvPicPr>
        <p:blipFill rotWithShape="1">
          <a:blip r:embed="rId23">
            <a:alphaModFix/>
          </a:blip>
          <a:srcRect b="0" l="0" r="0" t="0"/>
          <a:stretch/>
        </p:blipFill>
        <p:spPr>
          <a:xfrm>
            <a:off x="6559103" y="2576943"/>
            <a:ext cx="125033" cy="111167"/>
          </a:xfrm>
          <a:prstGeom prst="rect">
            <a:avLst/>
          </a:prstGeom>
          <a:noFill/>
          <a:ln>
            <a:noFill/>
          </a:ln>
        </p:spPr>
      </p:pic>
      <p:sp>
        <p:nvSpPr>
          <p:cNvPr id="47" name="Google Shape;47;p41"/>
          <p:cNvSpPr txBox="1"/>
          <p:nvPr>
            <p:ph type="title"/>
          </p:nvPr>
        </p:nvSpPr>
        <p:spPr>
          <a:xfrm>
            <a:off x="857250" y="4441762"/>
            <a:ext cx="10515600" cy="1325563"/>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2902"/>
              <a:buFont typeface="Tahoma"/>
              <a:buNone/>
              <a:defRPr b="1" i="0" sz="2902">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41"/>
          <p:cNvSpPr txBox="1"/>
          <p:nvPr>
            <p:ph idx="11" type="ftr"/>
          </p:nvPr>
        </p:nvSpPr>
        <p:spPr>
          <a:xfrm>
            <a:off x="4038600" y="6356350"/>
            <a:ext cx="4114800" cy="365125"/>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1"/>
          <p:cNvSpPr txBox="1"/>
          <p:nvPr>
            <p:ph idx="12" type="sldNum"/>
          </p:nvPr>
        </p:nvSpPr>
        <p:spPr>
          <a:xfrm>
            <a:off x="8610600" y="6356350"/>
            <a:ext cx="2743200"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fr-FR"/>
              <a:t>‹#›</a:t>
            </a:fld>
            <a:endParaRPr b="0" i="0" sz="1200" u="none" cap="none" strike="noStrike">
              <a:latin typeface="Arial"/>
              <a:ea typeface="Arial"/>
              <a:cs typeface="Arial"/>
              <a:sym typeface="Arial"/>
            </a:endParaRPr>
          </a:p>
        </p:txBody>
      </p:sp>
      <p:sp>
        <p:nvSpPr>
          <p:cNvPr id="50" name="Google Shape;50;p41"/>
          <p:cNvSpPr txBox="1"/>
          <p:nvPr>
            <p:ph idx="10" type="dt"/>
          </p:nvPr>
        </p:nvSpPr>
        <p:spPr>
          <a:xfrm>
            <a:off x="777240" y="6413320"/>
            <a:ext cx="2804160" cy="25118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100" name="Shape 100"/>
        <p:cNvGrpSpPr/>
        <p:nvPr/>
      </p:nvGrpSpPr>
      <p:grpSpPr>
        <a:xfrm>
          <a:off x="0" y="0"/>
          <a:ext cx="0" cy="0"/>
          <a:chOff x="0" y="0"/>
          <a:chExt cx="0" cy="0"/>
        </a:xfrm>
      </p:grpSpPr>
      <p:sp>
        <p:nvSpPr>
          <p:cNvPr id="101" name="Google Shape;101;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105" name="Shape 105"/>
        <p:cNvGrpSpPr/>
        <p:nvPr/>
      </p:nvGrpSpPr>
      <p:grpSpPr>
        <a:xfrm>
          <a:off x="0" y="0"/>
          <a:ext cx="0" cy="0"/>
          <a:chOff x="0" y="0"/>
          <a:chExt cx="0" cy="0"/>
        </a:xfrm>
      </p:grpSpPr>
      <p:sp>
        <p:nvSpPr>
          <p:cNvPr id="106" name="Google Shape;106;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109" name="Shape 109"/>
        <p:cNvGrpSpPr/>
        <p:nvPr/>
      </p:nvGrpSpPr>
      <p:grpSpPr>
        <a:xfrm>
          <a:off x="0" y="0"/>
          <a:ext cx="0" cy="0"/>
          <a:chOff x="0" y="0"/>
          <a:chExt cx="0" cy="0"/>
        </a:xfrm>
      </p:grpSpPr>
      <p:sp>
        <p:nvSpPr>
          <p:cNvPr id="110" name="Google Shape;110;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5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2" name="Google Shape;112;p5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3" name="Google Shape;113;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116" name="Shape 116"/>
        <p:cNvGrpSpPr/>
        <p:nvPr/>
      </p:nvGrpSpPr>
      <p:grpSpPr>
        <a:xfrm>
          <a:off x="0" y="0"/>
          <a:ext cx="0" cy="0"/>
          <a:chOff x="0" y="0"/>
          <a:chExt cx="0" cy="0"/>
        </a:xfrm>
      </p:grpSpPr>
      <p:sp>
        <p:nvSpPr>
          <p:cNvPr id="117" name="Google Shape;117;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53"/>
          <p:cNvSpPr/>
          <p:nvPr>
            <p:ph idx="2" type="pic"/>
          </p:nvPr>
        </p:nvSpPr>
        <p:spPr>
          <a:xfrm>
            <a:off x="5183188" y="987425"/>
            <a:ext cx="6172200" cy="4873625"/>
          </a:xfrm>
          <a:prstGeom prst="rect">
            <a:avLst/>
          </a:prstGeom>
          <a:noFill/>
          <a:ln>
            <a:noFill/>
          </a:ln>
        </p:spPr>
      </p:sp>
      <p:sp>
        <p:nvSpPr>
          <p:cNvPr id="119" name="Google Shape;119;p5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0" name="Google Shape;120;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23" name="Shape 123"/>
        <p:cNvGrpSpPr/>
        <p:nvPr/>
      </p:nvGrpSpPr>
      <p:grpSpPr>
        <a:xfrm>
          <a:off x="0" y="0"/>
          <a:ext cx="0" cy="0"/>
          <a:chOff x="0" y="0"/>
          <a:chExt cx="0" cy="0"/>
        </a:xfrm>
      </p:grpSpPr>
      <p:sp>
        <p:nvSpPr>
          <p:cNvPr id="124" name="Google Shape;124;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5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29" name="Shape 129"/>
        <p:cNvGrpSpPr/>
        <p:nvPr/>
      </p:nvGrpSpPr>
      <p:grpSpPr>
        <a:xfrm>
          <a:off x="0" y="0"/>
          <a:ext cx="0" cy="0"/>
          <a:chOff x="0" y="0"/>
          <a:chExt cx="0" cy="0"/>
        </a:xfrm>
      </p:grpSpPr>
      <p:sp>
        <p:nvSpPr>
          <p:cNvPr id="130" name="Google Shape;130;p5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5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showMasterSp="0">
  <p:cSld name="1_Title Only">
    <p:bg>
      <p:bgPr>
        <a:gradFill>
          <a:gsLst>
            <a:gs pos="0">
              <a:srgbClr val="C82254"/>
            </a:gs>
            <a:gs pos="65000">
              <a:srgbClr val="C71748"/>
            </a:gs>
            <a:gs pos="100000">
              <a:srgbClr val="C6C6C6"/>
            </a:gs>
          </a:gsLst>
          <a:lin ang="5400000" scaled="0"/>
        </a:gradFill>
      </p:bgPr>
    </p:bg>
    <p:spTree>
      <p:nvGrpSpPr>
        <p:cNvPr id="51" name="Shape 51"/>
        <p:cNvGrpSpPr/>
        <p:nvPr/>
      </p:nvGrpSpPr>
      <p:grpSpPr>
        <a:xfrm>
          <a:off x="0" y="0"/>
          <a:ext cx="0" cy="0"/>
          <a:chOff x="0" y="0"/>
          <a:chExt cx="0" cy="0"/>
        </a:xfrm>
      </p:grpSpPr>
      <p:sp>
        <p:nvSpPr>
          <p:cNvPr id="52" name="Google Shape;52;p42"/>
          <p:cNvSpPr/>
          <p:nvPr/>
        </p:nvSpPr>
        <p:spPr>
          <a:xfrm flipH="1" rot="10800000">
            <a:off x="46335" y="4465473"/>
            <a:ext cx="12145665" cy="41458"/>
          </a:xfrm>
          <a:custGeom>
            <a:rect b="b" l="l" r="r" t="t"/>
            <a:pathLst>
              <a:path extrusionOk="0" h="17145" w="1972310">
                <a:moveTo>
                  <a:pt x="1972043" y="0"/>
                </a:moveTo>
                <a:lnTo>
                  <a:pt x="0" y="0"/>
                </a:lnTo>
                <a:lnTo>
                  <a:pt x="0" y="16954"/>
                </a:lnTo>
                <a:lnTo>
                  <a:pt x="1972043" y="16954"/>
                </a:lnTo>
                <a:lnTo>
                  <a:pt x="197204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 name="Shape 53"/>
        <p:cNvGrpSpPr/>
        <p:nvPr/>
      </p:nvGrpSpPr>
      <p:grpSpPr>
        <a:xfrm>
          <a:off x="0" y="0"/>
          <a:ext cx="0" cy="0"/>
          <a:chOff x="0" y="0"/>
          <a:chExt cx="0" cy="0"/>
        </a:xfrm>
      </p:grpSpPr>
      <p:sp>
        <p:nvSpPr>
          <p:cNvPr id="54" name="Google Shape;54;p43"/>
          <p:cNvSpPr txBox="1"/>
          <p:nvPr>
            <p:ph idx="11" type="ftr"/>
          </p:nvPr>
        </p:nvSpPr>
        <p:spPr>
          <a:xfrm>
            <a:off x="4038600" y="6356350"/>
            <a:ext cx="4114800" cy="365125"/>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3"/>
          <p:cNvSpPr txBox="1"/>
          <p:nvPr>
            <p:ph idx="10" type="dt"/>
          </p:nvPr>
        </p:nvSpPr>
        <p:spPr>
          <a:xfrm>
            <a:off x="609600" y="6377940"/>
            <a:ext cx="2804160" cy="25118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3"/>
          <p:cNvSpPr txBox="1"/>
          <p:nvPr>
            <p:ph idx="12" type="sldNum"/>
          </p:nvPr>
        </p:nvSpPr>
        <p:spPr>
          <a:xfrm>
            <a:off x="11048095" y="6377940"/>
            <a:ext cx="534305" cy="251183"/>
          </a:xfrm>
          <a:prstGeom prst="rect">
            <a:avLst/>
          </a:prstGeom>
          <a:solidFill>
            <a:srgbClr val="C82254"/>
          </a:solidFill>
          <a:ln>
            <a:noFill/>
          </a:ln>
        </p:spPr>
        <p:txBody>
          <a:bodyPr anchorCtr="0" anchor="ctr" bIns="0" lIns="0" spcFirstLastPara="1" rIns="0" wrap="square" tIns="0">
            <a:noAutofit/>
          </a:bodyPr>
          <a:lstStyle>
            <a:lvl1pPr indent="0" lvl="0" marL="0" algn="ctr">
              <a:spcBef>
                <a:spcPts val="0"/>
              </a:spcBef>
              <a:buNone/>
              <a:defRPr sz="1200">
                <a:solidFill>
                  <a:schemeClr val="lt1"/>
                </a:solidFill>
                <a:latin typeface="Arial"/>
                <a:ea typeface="Arial"/>
                <a:cs typeface="Arial"/>
                <a:sym typeface="Arial"/>
              </a:defRPr>
            </a:lvl1pPr>
            <a:lvl2pPr indent="0" lvl="1" marL="0" algn="ctr">
              <a:spcBef>
                <a:spcPts val="0"/>
              </a:spcBef>
              <a:buNone/>
              <a:defRPr sz="1200">
                <a:solidFill>
                  <a:schemeClr val="lt1"/>
                </a:solidFill>
                <a:latin typeface="Arial"/>
                <a:ea typeface="Arial"/>
                <a:cs typeface="Arial"/>
                <a:sym typeface="Arial"/>
              </a:defRPr>
            </a:lvl2pPr>
            <a:lvl3pPr indent="0" lvl="2" marL="0" algn="ctr">
              <a:spcBef>
                <a:spcPts val="0"/>
              </a:spcBef>
              <a:buNone/>
              <a:defRPr sz="1200">
                <a:solidFill>
                  <a:schemeClr val="lt1"/>
                </a:solidFill>
                <a:latin typeface="Arial"/>
                <a:ea typeface="Arial"/>
                <a:cs typeface="Arial"/>
                <a:sym typeface="Arial"/>
              </a:defRPr>
            </a:lvl3pPr>
            <a:lvl4pPr indent="0" lvl="3" marL="0" algn="ctr">
              <a:spcBef>
                <a:spcPts val="0"/>
              </a:spcBef>
              <a:buNone/>
              <a:defRPr sz="1200">
                <a:solidFill>
                  <a:schemeClr val="lt1"/>
                </a:solidFill>
                <a:latin typeface="Arial"/>
                <a:ea typeface="Arial"/>
                <a:cs typeface="Arial"/>
                <a:sym typeface="Arial"/>
              </a:defRPr>
            </a:lvl4pPr>
            <a:lvl5pPr indent="0" lvl="4" marL="0" algn="ctr">
              <a:spcBef>
                <a:spcPts val="0"/>
              </a:spcBef>
              <a:buNone/>
              <a:defRPr sz="1200">
                <a:solidFill>
                  <a:schemeClr val="lt1"/>
                </a:solidFill>
                <a:latin typeface="Arial"/>
                <a:ea typeface="Arial"/>
                <a:cs typeface="Arial"/>
                <a:sym typeface="Arial"/>
              </a:defRPr>
            </a:lvl5pPr>
            <a:lvl6pPr indent="0" lvl="5" marL="0" algn="ctr">
              <a:spcBef>
                <a:spcPts val="0"/>
              </a:spcBef>
              <a:buNone/>
              <a:defRPr sz="1200">
                <a:solidFill>
                  <a:schemeClr val="lt1"/>
                </a:solidFill>
                <a:latin typeface="Arial"/>
                <a:ea typeface="Arial"/>
                <a:cs typeface="Arial"/>
                <a:sym typeface="Arial"/>
              </a:defRPr>
            </a:lvl6pPr>
            <a:lvl7pPr indent="0" lvl="6" marL="0" algn="ctr">
              <a:spcBef>
                <a:spcPts val="0"/>
              </a:spcBef>
              <a:buNone/>
              <a:defRPr sz="1200">
                <a:solidFill>
                  <a:schemeClr val="lt1"/>
                </a:solidFill>
                <a:latin typeface="Arial"/>
                <a:ea typeface="Arial"/>
                <a:cs typeface="Arial"/>
                <a:sym typeface="Arial"/>
              </a:defRPr>
            </a:lvl7pPr>
            <a:lvl8pPr indent="0" lvl="7" marL="0" algn="ctr">
              <a:spcBef>
                <a:spcPts val="0"/>
              </a:spcBef>
              <a:buNone/>
              <a:defRPr sz="1200">
                <a:solidFill>
                  <a:schemeClr val="lt1"/>
                </a:solidFill>
                <a:latin typeface="Arial"/>
                <a:ea typeface="Arial"/>
                <a:cs typeface="Arial"/>
                <a:sym typeface="Arial"/>
              </a:defRPr>
            </a:lvl8pPr>
            <a:lvl9pPr indent="0" lvl="8" marL="0" algn="ctr">
              <a:spcBef>
                <a:spcPts val="0"/>
              </a:spcBef>
              <a:buNone/>
              <a:defRPr sz="12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fr-FR"/>
              <a:t>‹#›</a:t>
            </a:fld>
            <a:endParaRPr/>
          </a:p>
        </p:txBody>
      </p:sp>
      <p:sp>
        <p:nvSpPr>
          <p:cNvPr id="57" name="Google Shape;57;p43"/>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2902"/>
              <a:buFont typeface="Tahoma"/>
              <a:buNone/>
              <a:defRPr b="1" i="0" sz="2902">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43"/>
          <p:cNvSpPr/>
          <p:nvPr/>
        </p:nvSpPr>
        <p:spPr>
          <a:xfrm>
            <a:off x="622632" y="872365"/>
            <a:ext cx="173758" cy="898278"/>
          </a:xfrm>
          <a:prstGeom prst="rect">
            <a:avLst/>
          </a:prstGeom>
          <a:solidFill>
            <a:srgbClr val="C822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32">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osition personnalisée">
  <p:cSld name="Disposition personnalisée">
    <p:spTree>
      <p:nvGrpSpPr>
        <p:cNvPr id="59" name="Shape 59"/>
        <p:cNvGrpSpPr/>
        <p:nvPr/>
      </p:nvGrpSpPr>
      <p:grpSpPr>
        <a:xfrm>
          <a:off x="0" y="0"/>
          <a:ext cx="0" cy="0"/>
          <a:chOff x="0" y="0"/>
          <a:chExt cx="0" cy="0"/>
        </a:xfrm>
      </p:grpSpPr>
      <p:sp>
        <p:nvSpPr>
          <p:cNvPr id="60" name="Google Shape;60;p44"/>
          <p:cNvSpPr txBox="1"/>
          <p:nvPr>
            <p:ph type="title"/>
          </p:nvPr>
        </p:nvSpPr>
        <p:spPr>
          <a:xfrm>
            <a:off x="838200" y="603498"/>
            <a:ext cx="10515600" cy="89827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902"/>
              <a:buFont typeface="Tahoma"/>
              <a:buNone/>
              <a:defRPr b="1" i="0" sz="2902">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pic>
        <p:nvPicPr>
          <p:cNvPr descr="Une image contenant texte, habits, Visage humain, homme&#10;&#10;Description générée automatiquement" id="64" name="Google Shape;64;p44"/>
          <p:cNvPicPr preferRelativeResize="0"/>
          <p:nvPr/>
        </p:nvPicPr>
        <p:blipFill rotWithShape="1">
          <a:blip r:embed="rId2">
            <a:alphaModFix/>
          </a:blip>
          <a:srcRect b="0" l="0" r="0" t="0"/>
          <a:stretch/>
        </p:blipFill>
        <p:spPr>
          <a:xfrm>
            <a:off x="3238500" y="1690688"/>
            <a:ext cx="5715000" cy="4476750"/>
          </a:xfrm>
          <a:prstGeom prst="rect">
            <a:avLst/>
          </a:prstGeom>
          <a:noFill/>
          <a:ln>
            <a:noFill/>
          </a:ln>
        </p:spPr>
      </p:pic>
      <p:sp>
        <p:nvSpPr>
          <p:cNvPr id="65" name="Google Shape;65;p44"/>
          <p:cNvSpPr/>
          <p:nvPr/>
        </p:nvSpPr>
        <p:spPr>
          <a:xfrm>
            <a:off x="548741" y="586038"/>
            <a:ext cx="173758" cy="898278"/>
          </a:xfrm>
          <a:prstGeom prst="rect">
            <a:avLst/>
          </a:prstGeom>
          <a:solidFill>
            <a:srgbClr val="C822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32">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66" name="Shape 66"/>
        <p:cNvGrpSpPr/>
        <p:nvPr/>
      </p:nvGrpSpPr>
      <p:grpSpPr>
        <a:xfrm>
          <a:off x="0" y="0"/>
          <a:ext cx="0" cy="0"/>
          <a:chOff x="0" y="0"/>
          <a:chExt cx="0" cy="0"/>
        </a:xfrm>
      </p:grpSpPr>
      <p:sp>
        <p:nvSpPr>
          <p:cNvPr id="67" name="Google Shape;67;p4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4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 name="Google Shape;6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72" name="Shape 72"/>
        <p:cNvGrpSpPr/>
        <p:nvPr/>
      </p:nvGrpSpPr>
      <p:grpSpPr>
        <a:xfrm>
          <a:off x="0" y="0"/>
          <a:ext cx="0" cy="0"/>
          <a:chOff x="0" y="0"/>
          <a:chExt cx="0" cy="0"/>
        </a:xfrm>
      </p:grpSpPr>
      <p:sp>
        <p:nvSpPr>
          <p:cNvPr id="73" name="Google Shape;7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78" name="Shape 78"/>
        <p:cNvGrpSpPr/>
        <p:nvPr/>
      </p:nvGrpSpPr>
      <p:grpSpPr>
        <a:xfrm>
          <a:off x="0" y="0"/>
          <a:ext cx="0" cy="0"/>
          <a:chOff x="0" y="0"/>
          <a:chExt cx="0" cy="0"/>
        </a:xfrm>
      </p:grpSpPr>
      <p:sp>
        <p:nvSpPr>
          <p:cNvPr id="79" name="Google Shape;79;p4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81" name="Google Shape;8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84" name="Shape 84"/>
        <p:cNvGrpSpPr/>
        <p:nvPr/>
      </p:nvGrpSpPr>
      <p:grpSpPr>
        <a:xfrm>
          <a:off x="0" y="0"/>
          <a:ext cx="0" cy="0"/>
          <a:chOff x="0" y="0"/>
          <a:chExt cx="0" cy="0"/>
        </a:xfrm>
      </p:grpSpPr>
      <p:sp>
        <p:nvSpPr>
          <p:cNvPr id="85" name="Google Shape;85;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4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91" name="Shape 91"/>
        <p:cNvGrpSpPr/>
        <p:nvPr/>
      </p:nvGrpSpPr>
      <p:grpSpPr>
        <a:xfrm>
          <a:off x="0" y="0"/>
          <a:ext cx="0" cy="0"/>
          <a:chOff x="0" y="0"/>
          <a:chExt cx="0" cy="0"/>
        </a:xfrm>
      </p:grpSpPr>
      <p:sp>
        <p:nvSpPr>
          <p:cNvPr id="92" name="Google Shape;92;p4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4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4" name="Google Shape;94;p4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4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6" name="Google Shape;96;p4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36.jpg"/><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42.jp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3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6.jpg"/><Relationship Id="rId6"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3.jpg"/><Relationship Id="rId4" Type="http://schemas.openxmlformats.org/officeDocument/2006/relationships/image" Target="../media/image55.jpg"/><Relationship Id="rId5" Type="http://schemas.openxmlformats.org/officeDocument/2006/relationships/image" Target="../media/image54.jpg"/><Relationship Id="rId6" Type="http://schemas.openxmlformats.org/officeDocument/2006/relationships/image" Target="../media/image5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5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6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3.jpg"/><Relationship Id="rId4" Type="http://schemas.openxmlformats.org/officeDocument/2006/relationships/image" Target="../media/image6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4.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7.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8.jpg"/><Relationship Id="rId4" Type="http://schemas.openxmlformats.org/officeDocument/2006/relationships/image" Target="../media/image69.png"/><Relationship Id="rId5" Type="http://schemas.openxmlformats.org/officeDocument/2006/relationships/image" Target="../media/image7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3.png"/><Relationship Id="rId4" Type="http://schemas.openxmlformats.org/officeDocument/2006/relationships/image" Target="../media/image7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drive/folders/1ElF7okFJp7PsEBZsmo5ILUzy-j9MBwD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26.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jpg"/><Relationship Id="rId4" Type="http://schemas.openxmlformats.org/officeDocument/2006/relationships/image" Target="../media/image29.jpg"/><Relationship Id="rId5"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
          <p:cNvSpPr txBox="1"/>
          <p:nvPr>
            <p:ph type="title"/>
          </p:nvPr>
        </p:nvSpPr>
        <p:spPr>
          <a:xfrm>
            <a:off x="2849359" y="4827019"/>
            <a:ext cx="6493281" cy="928661"/>
          </a:xfrm>
          <a:prstGeom prst="rect">
            <a:avLst/>
          </a:prstGeom>
          <a:noFill/>
          <a:ln>
            <a:noFill/>
          </a:ln>
        </p:spPr>
        <p:txBody>
          <a:bodyPr anchorCtr="0" anchor="ctr" bIns="0" lIns="0" spcFirstLastPara="1" rIns="0" wrap="square" tIns="35125">
            <a:spAutoFit/>
          </a:bodyPr>
          <a:lstStyle/>
          <a:p>
            <a:pPr indent="0" lvl="0" marL="0" rtl="0" algn="ctr">
              <a:lnSpc>
                <a:spcPct val="100000"/>
              </a:lnSpc>
              <a:spcBef>
                <a:spcPts val="0"/>
              </a:spcBef>
              <a:spcAft>
                <a:spcPts val="0"/>
              </a:spcAft>
              <a:buClr>
                <a:schemeClr val="lt1"/>
              </a:buClr>
              <a:buSzPts val="2900"/>
              <a:buFont typeface="Tahoma"/>
              <a:buNone/>
            </a:pPr>
            <a:r>
              <a:rPr lang="fr-FR"/>
              <a:t>Sociologie du numérique contemporain</a:t>
            </a:r>
            <a:endParaRPr sz="2267"/>
          </a:p>
        </p:txBody>
      </p:sp>
      <p:sp>
        <p:nvSpPr>
          <p:cNvPr id="140" name="Google Shape;140;p1"/>
          <p:cNvSpPr txBox="1"/>
          <p:nvPr/>
        </p:nvSpPr>
        <p:spPr>
          <a:xfrm>
            <a:off x="1950106" y="6027680"/>
            <a:ext cx="2106920" cy="207067"/>
          </a:xfrm>
          <a:prstGeom prst="rect">
            <a:avLst/>
          </a:prstGeom>
          <a:noFill/>
          <a:ln>
            <a:noFill/>
          </a:ln>
        </p:spPr>
        <p:txBody>
          <a:bodyPr anchorCtr="0" anchor="t" bIns="0" lIns="0" spcFirstLastPara="1" rIns="0" wrap="square" tIns="11500">
            <a:spAutoFit/>
          </a:bodyPr>
          <a:lstStyle/>
          <a:p>
            <a:pPr indent="0" lvl="0" marL="11516" marR="0" rtl="0" algn="ctr">
              <a:spcBef>
                <a:spcPts val="0"/>
              </a:spcBef>
              <a:spcAft>
                <a:spcPts val="0"/>
              </a:spcAft>
              <a:buNone/>
            </a:pPr>
            <a:r>
              <a:rPr lang="fr-FR" sz="1270">
                <a:solidFill>
                  <a:srgbClr val="FFFFFF"/>
                </a:solidFill>
                <a:latin typeface="Tahoma"/>
                <a:ea typeface="Tahoma"/>
                <a:cs typeface="Tahoma"/>
                <a:sym typeface="Tahoma"/>
              </a:rPr>
              <a:t>Cyprien Vanhuyse</a:t>
            </a:r>
            <a:endParaRPr/>
          </a:p>
        </p:txBody>
      </p:sp>
      <p:sp>
        <p:nvSpPr>
          <p:cNvPr id="141" name="Google Shape;141;p1"/>
          <p:cNvSpPr txBox="1"/>
          <p:nvPr/>
        </p:nvSpPr>
        <p:spPr>
          <a:xfrm>
            <a:off x="8168948" y="6027680"/>
            <a:ext cx="2106920" cy="207067"/>
          </a:xfrm>
          <a:prstGeom prst="rect">
            <a:avLst/>
          </a:prstGeom>
          <a:noFill/>
          <a:ln>
            <a:noFill/>
          </a:ln>
        </p:spPr>
        <p:txBody>
          <a:bodyPr anchorCtr="0" anchor="t" bIns="0" lIns="0" spcFirstLastPara="1" rIns="0" wrap="square" tIns="11500">
            <a:spAutoFit/>
          </a:bodyPr>
          <a:lstStyle/>
          <a:p>
            <a:pPr indent="0" lvl="0" marL="11516" marR="0" rtl="0" algn="ctr">
              <a:spcBef>
                <a:spcPts val="0"/>
              </a:spcBef>
              <a:spcAft>
                <a:spcPts val="0"/>
              </a:spcAft>
              <a:buNone/>
            </a:pPr>
            <a:r>
              <a:rPr lang="fr-FR" sz="1270">
                <a:solidFill>
                  <a:srgbClr val="FFFFFF"/>
                </a:solidFill>
                <a:latin typeface="Tahoma"/>
                <a:ea typeface="Tahoma"/>
                <a:cs typeface="Tahoma"/>
                <a:sym typeface="Tahoma"/>
              </a:rPr>
              <a:t>Avril 2025-Juin 2025</a:t>
            </a:r>
            <a:endParaRPr/>
          </a:p>
        </p:txBody>
      </p:sp>
      <p:sp>
        <p:nvSpPr>
          <p:cNvPr id="142" name="Google Shape;142;p1"/>
          <p:cNvSpPr txBox="1"/>
          <p:nvPr>
            <p:ph idx="10" type="dt"/>
          </p:nvPr>
        </p:nvSpPr>
        <p:spPr>
          <a:xfrm>
            <a:off x="777240" y="6413320"/>
            <a:ext cx="2804160" cy="251183"/>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FR"/>
              <a:t>29/05/2025</a:t>
            </a:r>
            <a:endParaRPr/>
          </a:p>
        </p:txBody>
      </p:sp>
      <p:sp>
        <p:nvSpPr>
          <p:cNvPr id="143" name="Google Shape;143;p1"/>
          <p:cNvSpPr txBox="1"/>
          <p:nvPr>
            <p:ph idx="12" type="sldNum"/>
          </p:nvPr>
        </p:nvSpPr>
        <p:spPr>
          <a:xfrm>
            <a:off x="8610600" y="6356350"/>
            <a:ext cx="27432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9"/>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La domination de l’écrit dans les échanges </a:t>
            </a:r>
            <a:endParaRPr/>
          </a:p>
        </p:txBody>
      </p:sp>
      <p:pic>
        <p:nvPicPr>
          <p:cNvPr descr="Une image contenant texte, capture d’écran, Police, conception&#10;&#10;Le contenu généré par l’IA peut être incorrect." id="243" name="Google Shape;243;p9"/>
          <p:cNvPicPr preferRelativeResize="0"/>
          <p:nvPr/>
        </p:nvPicPr>
        <p:blipFill rotWithShape="1">
          <a:blip r:embed="rId3">
            <a:alphaModFix/>
          </a:blip>
          <a:srcRect b="12720" l="0" r="0" t="0"/>
          <a:stretch/>
        </p:blipFill>
        <p:spPr>
          <a:xfrm>
            <a:off x="7455569" y="3787505"/>
            <a:ext cx="4540488" cy="2823580"/>
          </a:xfrm>
          <a:prstGeom prst="rect">
            <a:avLst/>
          </a:prstGeom>
          <a:noFill/>
          <a:ln>
            <a:noFill/>
          </a:ln>
        </p:spPr>
      </p:pic>
      <p:pic>
        <p:nvPicPr>
          <p:cNvPr descr="Une image contenant Police, logo, Graphique, texte&#10;&#10;Le contenu généré par l’IA peut être incorrect." id="244" name="Google Shape;244;p9"/>
          <p:cNvPicPr preferRelativeResize="0"/>
          <p:nvPr/>
        </p:nvPicPr>
        <p:blipFill rotWithShape="1">
          <a:blip r:embed="rId4">
            <a:alphaModFix/>
          </a:blip>
          <a:srcRect b="0" l="0" r="0" t="0"/>
          <a:stretch/>
        </p:blipFill>
        <p:spPr>
          <a:xfrm>
            <a:off x="3863284" y="4398351"/>
            <a:ext cx="3461657" cy="1601887"/>
          </a:xfrm>
          <a:prstGeom prst="rect">
            <a:avLst/>
          </a:prstGeom>
          <a:noFill/>
          <a:ln>
            <a:noFill/>
          </a:ln>
        </p:spPr>
      </p:pic>
      <p:pic>
        <p:nvPicPr>
          <p:cNvPr id="245" name="Google Shape;245;p9"/>
          <p:cNvPicPr preferRelativeResize="0"/>
          <p:nvPr/>
        </p:nvPicPr>
        <p:blipFill rotWithShape="1">
          <a:blip r:embed="rId5">
            <a:alphaModFix/>
          </a:blip>
          <a:srcRect b="0" l="0" r="0" t="0"/>
          <a:stretch/>
        </p:blipFill>
        <p:spPr>
          <a:xfrm>
            <a:off x="5626182" y="2188029"/>
            <a:ext cx="6228361" cy="12409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Une continuité des règles « hors ligne » ?</a:t>
            </a:r>
            <a:endParaRPr/>
          </a:p>
        </p:txBody>
      </p:sp>
      <p:pic>
        <p:nvPicPr>
          <p:cNvPr descr="Une image contenant noir, obscurité&#10;&#10;Le contenu généré par l’IA peut être incorrect." id="251" name="Google Shape;251;p10"/>
          <p:cNvPicPr preferRelativeResize="0"/>
          <p:nvPr/>
        </p:nvPicPr>
        <p:blipFill rotWithShape="1">
          <a:blip r:embed="rId3">
            <a:alphaModFix/>
          </a:blip>
          <a:srcRect b="0" l="0" r="0" t="0"/>
          <a:stretch/>
        </p:blipFill>
        <p:spPr>
          <a:xfrm>
            <a:off x="9220200" y="1725153"/>
            <a:ext cx="2362200" cy="2362200"/>
          </a:xfrm>
          <a:prstGeom prst="rect">
            <a:avLst/>
          </a:prstGeom>
          <a:noFill/>
          <a:ln>
            <a:noFill/>
          </a:ln>
        </p:spPr>
      </p:pic>
      <p:pic>
        <p:nvPicPr>
          <p:cNvPr descr="Une image contenant texte, capture d’écran, conception&#10;&#10;Le contenu généré par l’IA peut être incorrect." id="252" name="Google Shape;252;p10"/>
          <p:cNvPicPr preferRelativeResize="0"/>
          <p:nvPr/>
        </p:nvPicPr>
        <p:blipFill rotWithShape="1">
          <a:blip r:embed="rId4">
            <a:alphaModFix/>
          </a:blip>
          <a:srcRect b="0" l="0" r="0" t="0"/>
          <a:stretch/>
        </p:blipFill>
        <p:spPr>
          <a:xfrm>
            <a:off x="5994680" y="1875744"/>
            <a:ext cx="2938750" cy="4731885"/>
          </a:xfrm>
          <a:prstGeom prst="rect">
            <a:avLst/>
          </a:prstGeom>
          <a:noFill/>
          <a:ln>
            <a:noFill/>
          </a:ln>
        </p:spPr>
      </p:pic>
      <p:pic>
        <p:nvPicPr>
          <p:cNvPr descr="Une image contenant texte, capture d’écran, Police&#10;&#10;Le contenu généré par l’IA peut être incorrect." id="253" name="Google Shape;253;p10"/>
          <p:cNvPicPr preferRelativeResize="0"/>
          <p:nvPr/>
        </p:nvPicPr>
        <p:blipFill rotWithShape="1">
          <a:blip r:embed="rId5">
            <a:alphaModFix/>
          </a:blip>
          <a:srcRect b="0" l="0" r="0" t="0"/>
          <a:stretch/>
        </p:blipFill>
        <p:spPr>
          <a:xfrm>
            <a:off x="9042478" y="4582202"/>
            <a:ext cx="3149522" cy="18853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1"/>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Apprendre l’usage des outils</a:t>
            </a:r>
            <a:endParaRPr/>
          </a:p>
        </p:txBody>
      </p:sp>
      <p:pic>
        <p:nvPicPr>
          <p:cNvPr id="259" name="Google Shape;259;p11"/>
          <p:cNvPicPr preferRelativeResize="0"/>
          <p:nvPr/>
        </p:nvPicPr>
        <p:blipFill rotWithShape="1">
          <a:blip r:embed="rId3">
            <a:alphaModFix/>
          </a:blip>
          <a:srcRect b="0" l="0" r="0" t="0"/>
          <a:stretch/>
        </p:blipFill>
        <p:spPr>
          <a:xfrm>
            <a:off x="7249885" y="1856954"/>
            <a:ext cx="4553596" cy="2333015"/>
          </a:xfrm>
          <a:prstGeom prst="rect">
            <a:avLst/>
          </a:prstGeom>
          <a:noFill/>
          <a:ln>
            <a:noFill/>
          </a:ln>
        </p:spPr>
      </p:pic>
      <p:pic>
        <p:nvPicPr>
          <p:cNvPr descr="Une image contenant dessin humoristique, texte, clipart, graphisme&#10;&#10;Le contenu généré par l’IA peut être incorrect." id="260" name="Google Shape;260;p11"/>
          <p:cNvPicPr preferRelativeResize="0"/>
          <p:nvPr/>
        </p:nvPicPr>
        <p:blipFill rotWithShape="1">
          <a:blip r:embed="rId4">
            <a:alphaModFix/>
          </a:blip>
          <a:srcRect b="0" l="0" r="0" t="0"/>
          <a:stretch/>
        </p:blipFill>
        <p:spPr>
          <a:xfrm>
            <a:off x="5737823" y="4321770"/>
            <a:ext cx="3024124" cy="2541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2"/>
          <p:cNvSpPr txBox="1"/>
          <p:nvPr/>
        </p:nvSpPr>
        <p:spPr>
          <a:xfrm>
            <a:off x="2516187" y="2370978"/>
            <a:ext cx="7159625" cy="221599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800"/>
              <a:buFont typeface="Play"/>
              <a:buNone/>
            </a:pPr>
            <a:r>
              <a:rPr b="1" lang="fr-FR" sz="4800">
                <a:solidFill>
                  <a:schemeClr val="lt1"/>
                </a:solidFill>
                <a:latin typeface="Play"/>
                <a:ea typeface="Play"/>
                <a:cs typeface="Play"/>
                <a:sym typeface="Play"/>
              </a:rPr>
              <a:t>II Comment se forme la communauté en ligne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3"/>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Une typologie des communautés </a:t>
            </a:r>
            <a:endParaRPr/>
          </a:p>
        </p:txBody>
      </p:sp>
      <p:pic>
        <p:nvPicPr>
          <p:cNvPr id="271" name="Google Shape;271;p13"/>
          <p:cNvPicPr preferRelativeResize="0"/>
          <p:nvPr/>
        </p:nvPicPr>
        <p:blipFill rotWithShape="1">
          <a:blip r:embed="rId3">
            <a:alphaModFix/>
          </a:blip>
          <a:srcRect b="0" l="0" r="0" t="0"/>
          <a:stretch/>
        </p:blipFill>
        <p:spPr>
          <a:xfrm>
            <a:off x="7885471" y="1725153"/>
            <a:ext cx="3860340" cy="1720738"/>
          </a:xfrm>
          <a:prstGeom prst="rect">
            <a:avLst/>
          </a:prstGeom>
          <a:noFill/>
          <a:ln>
            <a:noFill/>
          </a:ln>
        </p:spPr>
      </p:pic>
      <p:pic>
        <p:nvPicPr>
          <p:cNvPr descr="Une image contenant texte, capture d’écran, diagramme, conception&#10;&#10;Description générée automatiquement" id="272" name="Google Shape;272;p13"/>
          <p:cNvPicPr preferRelativeResize="0"/>
          <p:nvPr/>
        </p:nvPicPr>
        <p:blipFill rotWithShape="1">
          <a:blip r:embed="rId4">
            <a:alphaModFix/>
          </a:blip>
          <a:srcRect b="0" l="0" r="0" t="0"/>
          <a:stretch/>
        </p:blipFill>
        <p:spPr>
          <a:xfrm>
            <a:off x="4580354" y="2056686"/>
            <a:ext cx="3305117" cy="3964173"/>
          </a:xfrm>
          <a:prstGeom prst="rect">
            <a:avLst/>
          </a:prstGeom>
          <a:noFill/>
          <a:ln>
            <a:noFill/>
          </a:ln>
        </p:spPr>
      </p:pic>
      <p:pic>
        <p:nvPicPr>
          <p:cNvPr id="273" name="Google Shape;273;p13"/>
          <p:cNvPicPr preferRelativeResize="0"/>
          <p:nvPr/>
        </p:nvPicPr>
        <p:blipFill rotWithShape="1">
          <a:blip r:embed="rId5">
            <a:alphaModFix/>
          </a:blip>
          <a:srcRect b="0" l="0" r="0" t="0"/>
          <a:stretch/>
        </p:blipFill>
        <p:spPr>
          <a:xfrm>
            <a:off x="8062447" y="3726426"/>
            <a:ext cx="3850694" cy="26233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4"/>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Communautés d’expression des intériorités </a:t>
            </a:r>
            <a:endParaRPr/>
          </a:p>
        </p:txBody>
      </p:sp>
      <p:pic>
        <p:nvPicPr>
          <p:cNvPr descr="Une image contenant texte, capture d’écran, diagramme, conception&#10;&#10;Description générée automatiquement" id="279" name="Google Shape;279;p14"/>
          <p:cNvPicPr preferRelativeResize="0"/>
          <p:nvPr/>
        </p:nvPicPr>
        <p:blipFill rotWithShape="1">
          <a:blip r:embed="rId3">
            <a:alphaModFix/>
          </a:blip>
          <a:srcRect b="44044" l="13119" r="46303" t="10398"/>
          <a:stretch/>
        </p:blipFill>
        <p:spPr>
          <a:xfrm>
            <a:off x="6564474" y="2225385"/>
            <a:ext cx="2143125" cy="2885912"/>
          </a:xfrm>
          <a:prstGeom prst="rect">
            <a:avLst/>
          </a:prstGeom>
          <a:noFill/>
          <a:ln>
            <a:noFill/>
          </a:ln>
        </p:spPr>
      </p:pic>
      <p:pic>
        <p:nvPicPr>
          <p:cNvPr id="280" name="Google Shape;280;p14"/>
          <p:cNvPicPr preferRelativeResize="0"/>
          <p:nvPr/>
        </p:nvPicPr>
        <p:blipFill rotWithShape="1">
          <a:blip r:embed="rId4">
            <a:alphaModFix/>
          </a:blip>
          <a:srcRect b="0" l="0" r="62018" t="0"/>
          <a:stretch/>
        </p:blipFill>
        <p:spPr>
          <a:xfrm>
            <a:off x="9205447" y="1981891"/>
            <a:ext cx="2232173" cy="4003743"/>
          </a:xfrm>
          <a:prstGeom prst="rect">
            <a:avLst/>
          </a:prstGeom>
          <a:noFill/>
          <a:ln>
            <a:noFill/>
          </a:ln>
        </p:spPr>
      </p:pic>
      <p:sp>
        <p:nvSpPr>
          <p:cNvPr id="281" name="Google Shape;281;p14"/>
          <p:cNvSpPr txBox="1"/>
          <p:nvPr/>
        </p:nvSpPr>
        <p:spPr>
          <a:xfrm>
            <a:off x="754380" y="2706488"/>
            <a:ext cx="3738880"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Objectif d’</a:t>
            </a:r>
            <a:r>
              <a:rPr b="1" lang="fr-FR" sz="2000">
                <a:solidFill>
                  <a:schemeClr val="dk1"/>
                </a:solidFill>
                <a:latin typeface="Arial"/>
                <a:ea typeface="Arial"/>
                <a:cs typeface="Arial"/>
                <a:sym typeface="Arial"/>
              </a:rPr>
              <a:t>authenticité</a:t>
            </a:r>
            <a:r>
              <a:rPr lang="fr-FR" sz="2000">
                <a:solidFill>
                  <a:schemeClr val="dk1"/>
                </a:solidFill>
                <a:latin typeface="Arial"/>
                <a:ea typeface="Arial"/>
                <a:cs typeface="Arial"/>
                <a:sym typeface="Arial"/>
              </a:rPr>
              <a:t> </a:t>
            </a:r>
            <a:r>
              <a:rPr b="1" lang="fr-FR" sz="2000">
                <a:solidFill>
                  <a:schemeClr val="dk1"/>
                </a:solidFill>
                <a:latin typeface="Arial"/>
                <a:ea typeface="Arial"/>
                <a:cs typeface="Arial"/>
                <a:sym typeface="Arial"/>
              </a:rPr>
              <a:t>plutôt que de réciprocité</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Le public est très </a:t>
            </a:r>
            <a:r>
              <a:rPr b="1" lang="fr-FR" sz="2000">
                <a:solidFill>
                  <a:schemeClr val="dk1"/>
                </a:solidFill>
                <a:latin typeface="Arial"/>
                <a:ea typeface="Arial"/>
                <a:cs typeface="Arial"/>
                <a:sym typeface="Arial"/>
              </a:rPr>
              <a:t>anonymisé</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Un </a:t>
            </a:r>
            <a:r>
              <a:rPr b="1" lang="fr-FR" sz="2000">
                <a:solidFill>
                  <a:schemeClr val="dk1"/>
                </a:solidFill>
                <a:latin typeface="Arial"/>
                <a:ea typeface="Arial"/>
                <a:cs typeface="Arial"/>
                <a:sym typeface="Arial"/>
              </a:rPr>
              <a:t>très grand nombre </a:t>
            </a:r>
            <a:r>
              <a:rPr lang="fr-FR" sz="2000">
                <a:solidFill>
                  <a:schemeClr val="dk1"/>
                </a:solidFill>
                <a:latin typeface="Arial"/>
                <a:ea typeface="Arial"/>
                <a:cs typeface="Arial"/>
                <a:sym typeface="Arial"/>
              </a:rPr>
              <a:t>de publications de ce type mais qui visent un </a:t>
            </a:r>
            <a:r>
              <a:rPr b="1" lang="fr-FR" sz="2000">
                <a:solidFill>
                  <a:schemeClr val="dk1"/>
                </a:solidFill>
                <a:latin typeface="Arial"/>
                <a:ea typeface="Arial"/>
                <a:cs typeface="Arial"/>
                <a:sym typeface="Arial"/>
              </a:rPr>
              <a:t>public limité </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Pas d’intention de dialogue et auteur souvent </a:t>
            </a:r>
            <a:r>
              <a:rPr b="1" lang="fr-FR" sz="2000">
                <a:solidFill>
                  <a:schemeClr val="dk1"/>
                </a:solidFill>
                <a:latin typeface="Arial"/>
                <a:ea typeface="Arial"/>
                <a:cs typeface="Arial"/>
                <a:sym typeface="Arial"/>
              </a:rPr>
              <a:t>anonyme</a:t>
            </a:r>
            <a:r>
              <a:rPr lang="fr-FR" sz="2000">
                <a:solidFill>
                  <a:schemeClr val="dk1"/>
                </a:solidFill>
                <a:latin typeface="Arial"/>
                <a:ea typeface="Arial"/>
                <a:cs typeface="Arial"/>
                <a:sym typeface="Arial"/>
              </a:rPr>
              <a:t> </a:t>
            </a:r>
            <a:endParaRPr/>
          </a:p>
        </p:txBody>
      </p:sp>
      <p:pic>
        <p:nvPicPr>
          <p:cNvPr descr="Une image contenant texte, Police, capture d’écran, lettre&#10;&#10;Le contenu généré par l’IA peut être incorrect." id="282" name="Google Shape;282;p14"/>
          <p:cNvPicPr preferRelativeResize="0"/>
          <p:nvPr/>
        </p:nvPicPr>
        <p:blipFill rotWithShape="1">
          <a:blip r:embed="rId5">
            <a:alphaModFix/>
          </a:blip>
          <a:srcRect b="0" l="0" r="0" t="0"/>
          <a:stretch/>
        </p:blipFill>
        <p:spPr>
          <a:xfrm>
            <a:off x="4555964" y="4539966"/>
            <a:ext cx="2143125" cy="2143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5"/>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Communautés de communication continue </a:t>
            </a:r>
            <a:endParaRPr/>
          </a:p>
        </p:txBody>
      </p:sp>
      <p:pic>
        <p:nvPicPr>
          <p:cNvPr descr="Une image contenant texte, capture d’écran, diagramme, conception&#10;&#10;Description générée automatiquement" id="288" name="Google Shape;288;p15"/>
          <p:cNvPicPr preferRelativeResize="0"/>
          <p:nvPr/>
        </p:nvPicPr>
        <p:blipFill rotWithShape="1">
          <a:blip r:embed="rId3">
            <a:alphaModFix/>
          </a:blip>
          <a:srcRect b="43725" l="55387" r="11721" t="15780"/>
          <a:stretch/>
        </p:blipFill>
        <p:spPr>
          <a:xfrm>
            <a:off x="6276273" y="1700162"/>
            <a:ext cx="2021840" cy="2985523"/>
          </a:xfrm>
          <a:prstGeom prst="rect">
            <a:avLst/>
          </a:prstGeom>
          <a:noFill/>
          <a:ln>
            <a:noFill/>
          </a:ln>
        </p:spPr>
      </p:pic>
      <p:grpSp>
        <p:nvGrpSpPr>
          <p:cNvPr id="289" name="Google Shape;289;p15"/>
          <p:cNvGrpSpPr/>
          <p:nvPr/>
        </p:nvGrpSpPr>
        <p:grpSpPr>
          <a:xfrm>
            <a:off x="9149567" y="1970386"/>
            <a:ext cx="2432833" cy="4015248"/>
            <a:chOff x="8641567" y="2509536"/>
            <a:chExt cx="1614466" cy="2623312"/>
          </a:xfrm>
        </p:grpSpPr>
        <p:pic>
          <p:nvPicPr>
            <p:cNvPr id="290" name="Google Shape;290;p15"/>
            <p:cNvPicPr preferRelativeResize="0"/>
            <p:nvPr/>
          </p:nvPicPr>
          <p:blipFill rotWithShape="1">
            <a:blip r:embed="rId4">
              <a:alphaModFix/>
            </a:blip>
            <a:srcRect b="0" l="37850" r="41187" t="0"/>
            <a:stretch/>
          </p:blipFill>
          <p:spPr>
            <a:xfrm>
              <a:off x="9448800" y="2509536"/>
              <a:ext cx="807233" cy="2623312"/>
            </a:xfrm>
            <a:prstGeom prst="rect">
              <a:avLst/>
            </a:prstGeom>
            <a:noFill/>
            <a:ln>
              <a:noFill/>
            </a:ln>
          </p:spPr>
        </p:pic>
        <p:pic>
          <p:nvPicPr>
            <p:cNvPr id="291" name="Google Shape;291;p15"/>
            <p:cNvPicPr preferRelativeResize="0"/>
            <p:nvPr/>
          </p:nvPicPr>
          <p:blipFill rotWithShape="1">
            <a:blip r:embed="rId4">
              <a:alphaModFix/>
            </a:blip>
            <a:srcRect b="0" l="0" r="79037" t="0"/>
            <a:stretch/>
          </p:blipFill>
          <p:spPr>
            <a:xfrm>
              <a:off x="8641567" y="2509536"/>
              <a:ext cx="807233" cy="2623312"/>
            </a:xfrm>
            <a:prstGeom prst="rect">
              <a:avLst/>
            </a:prstGeom>
            <a:noFill/>
            <a:ln>
              <a:noFill/>
            </a:ln>
          </p:spPr>
        </p:pic>
      </p:grpSp>
      <p:sp>
        <p:nvSpPr>
          <p:cNvPr id="292" name="Google Shape;292;p15"/>
          <p:cNvSpPr txBox="1"/>
          <p:nvPr/>
        </p:nvSpPr>
        <p:spPr>
          <a:xfrm>
            <a:off x="754380" y="2706488"/>
            <a:ext cx="3738880" cy="317009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Aussi assez </a:t>
            </a:r>
            <a:r>
              <a:rPr b="1" lang="fr-FR" sz="2000">
                <a:solidFill>
                  <a:schemeClr val="dk1"/>
                </a:solidFill>
                <a:latin typeface="Arial"/>
                <a:ea typeface="Arial"/>
                <a:cs typeface="Arial"/>
                <a:sym typeface="Arial"/>
              </a:rPr>
              <a:t>centré sur les intériorités </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Souvent basé sur le fait de montrer ses activités </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Fort dialogue avec le réseau </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Auteur clairement identifié (pas d’anonymat) </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Généralement de petits groupes mais avec des échanges très denses</a:t>
            </a:r>
            <a:endParaRPr/>
          </a:p>
        </p:txBody>
      </p:sp>
      <p:pic>
        <p:nvPicPr>
          <p:cNvPr descr="Une image contenant habits, Visage humain, personne, dessin humoristique&#10;&#10;Le contenu généré par l’IA peut être incorrect." id="293" name="Google Shape;293;p15"/>
          <p:cNvPicPr preferRelativeResize="0"/>
          <p:nvPr/>
        </p:nvPicPr>
        <p:blipFill rotWithShape="1">
          <a:blip r:embed="rId5">
            <a:alphaModFix/>
          </a:blip>
          <a:srcRect b="0" l="0" r="0" t="0"/>
          <a:stretch/>
        </p:blipFill>
        <p:spPr>
          <a:xfrm>
            <a:off x="5709677" y="4685685"/>
            <a:ext cx="3300190" cy="18551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Communautés d’affinités électives</a:t>
            </a:r>
            <a:endParaRPr/>
          </a:p>
        </p:txBody>
      </p:sp>
      <p:pic>
        <p:nvPicPr>
          <p:cNvPr descr="Une image contenant texte, capture d’écran, diagramme, conception&#10;&#10;Description générée automatiquement" id="299" name="Google Shape;299;p16"/>
          <p:cNvPicPr preferRelativeResize="0"/>
          <p:nvPr/>
        </p:nvPicPr>
        <p:blipFill rotWithShape="1">
          <a:blip r:embed="rId3">
            <a:alphaModFix/>
          </a:blip>
          <a:srcRect b="888" l="16039" r="54142" t="58582"/>
          <a:stretch/>
        </p:blipFill>
        <p:spPr>
          <a:xfrm>
            <a:off x="5773419" y="1872505"/>
            <a:ext cx="1950721" cy="3180219"/>
          </a:xfrm>
          <a:prstGeom prst="rect">
            <a:avLst/>
          </a:prstGeom>
          <a:noFill/>
          <a:ln>
            <a:noFill/>
          </a:ln>
        </p:spPr>
      </p:pic>
      <p:grpSp>
        <p:nvGrpSpPr>
          <p:cNvPr id="300" name="Google Shape;300;p16"/>
          <p:cNvGrpSpPr/>
          <p:nvPr/>
        </p:nvGrpSpPr>
        <p:grpSpPr>
          <a:xfrm>
            <a:off x="9245600" y="1838960"/>
            <a:ext cx="2509521" cy="4531360"/>
            <a:chOff x="9519921" y="3726426"/>
            <a:chExt cx="1625600" cy="2643894"/>
          </a:xfrm>
        </p:grpSpPr>
        <p:pic>
          <p:nvPicPr>
            <p:cNvPr id="301" name="Google Shape;301;p16"/>
            <p:cNvPicPr preferRelativeResize="0"/>
            <p:nvPr/>
          </p:nvPicPr>
          <p:blipFill rotWithShape="1">
            <a:blip r:embed="rId4">
              <a:alphaModFix/>
            </a:blip>
            <a:srcRect b="-784" l="58956" r="19934" t="0"/>
            <a:stretch/>
          </p:blipFill>
          <p:spPr>
            <a:xfrm>
              <a:off x="10332721" y="3726426"/>
              <a:ext cx="812800" cy="2643894"/>
            </a:xfrm>
            <a:prstGeom prst="rect">
              <a:avLst/>
            </a:prstGeom>
            <a:noFill/>
            <a:ln>
              <a:noFill/>
            </a:ln>
          </p:spPr>
        </p:pic>
        <p:pic>
          <p:nvPicPr>
            <p:cNvPr id="302" name="Google Shape;302;p16"/>
            <p:cNvPicPr preferRelativeResize="0"/>
            <p:nvPr/>
          </p:nvPicPr>
          <p:blipFill rotWithShape="1">
            <a:blip r:embed="rId4">
              <a:alphaModFix/>
            </a:blip>
            <a:srcRect b="0" l="0" r="78892" t="0"/>
            <a:stretch/>
          </p:blipFill>
          <p:spPr>
            <a:xfrm>
              <a:off x="9519921" y="3726426"/>
              <a:ext cx="812800" cy="2623312"/>
            </a:xfrm>
            <a:prstGeom prst="rect">
              <a:avLst/>
            </a:prstGeom>
            <a:noFill/>
            <a:ln>
              <a:noFill/>
            </a:ln>
          </p:spPr>
        </p:pic>
      </p:grpSp>
      <p:sp>
        <p:nvSpPr>
          <p:cNvPr id="303" name="Google Shape;303;p16"/>
          <p:cNvSpPr txBox="1"/>
          <p:nvPr/>
        </p:nvSpPr>
        <p:spPr>
          <a:xfrm>
            <a:off x="730249" y="2221525"/>
            <a:ext cx="4122420" cy="40934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Partage de connaissances, expériences, … </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Partage d’une </a:t>
            </a:r>
            <a:r>
              <a:rPr b="1" lang="fr-FR" sz="2000">
                <a:solidFill>
                  <a:schemeClr val="dk1"/>
                </a:solidFill>
                <a:latin typeface="Arial"/>
                <a:ea typeface="Arial"/>
                <a:cs typeface="Arial"/>
                <a:sym typeface="Arial"/>
              </a:rPr>
              <a:t>passion commune</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Beaucoup de  commentaires, beaucoup de réactions de l’auteur</a:t>
            </a:r>
            <a:endParaRPr/>
          </a:p>
          <a:p>
            <a:pPr indent="-342900" lvl="0" marL="342900" marR="0" rtl="0" algn="l">
              <a:spcBef>
                <a:spcPts val="0"/>
              </a:spcBef>
              <a:spcAft>
                <a:spcPts val="0"/>
              </a:spcAft>
              <a:buClr>
                <a:schemeClr val="dk1"/>
              </a:buClr>
              <a:buSzPts val="2000"/>
              <a:buFont typeface="Arial"/>
              <a:buChar char="•"/>
            </a:pPr>
            <a:r>
              <a:rPr b="1" lang="fr-FR" sz="2000">
                <a:solidFill>
                  <a:schemeClr val="dk1"/>
                </a:solidFill>
                <a:latin typeface="Arial"/>
                <a:ea typeface="Arial"/>
                <a:cs typeface="Arial"/>
                <a:sym typeface="Arial"/>
              </a:rPr>
              <a:t>Réseaux élargis </a:t>
            </a:r>
            <a:r>
              <a:rPr lang="fr-FR" sz="2000">
                <a:solidFill>
                  <a:schemeClr val="dk1"/>
                </a:solidFill>
                <a:latin typeface="Arial"/>
                <a:ea typeface="Arial"/>
                <a:cs typeface="Arial"/>
                <a:sym typeface="Arial"/>
              </a:rPr>
              <a:t>mais spécialisés </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L’auteur est avant tout identifié par son expertise, il peut représenter un collectif (ex: sens critique pour le cinéma)</a:t>
            </a:r>
            <a:endParaRPr/>
          </a:p>
        </p:txBody>
      </p:sp>
      <p:pic>
        <p:nvPicPr>
          <p:cNvPr descr="Une image contenant texte, capture d’écran, Police, conception&#10;&#10;Le contenu généré par l’IA peut être incorrect." id="304" name="Google Shape;304;p16"/>
          <p:cNvPicPr preferRelativeResize="0"/>
          <p:nvPr/>
        </p:nvPicPr>
        <p:blipFill rotWithShape="1">
          <a:blip r:embed="rId5">
            <a:alphaModFix/>
          </a:blip>
          <a:srcRect b="0" l="0" r="0" t="0"/>
          <a:stretch/>
        </p:blipFill>
        <p:spPr>
          <a:xfrm>
            <a:off x="7614919" y="2321"/>
            <a:ext cx="1620518" cy="2370007"/>
          </a:xfrm>
          <a:prstGeom prst="rect">
            <a:avLst/>
          </a:prstGeom>
          <a:noFill/>
          <a:ln>
            <a:noFill/>
          </a:ln>
        </p:spPr>
      </p:pic>
      <p:pic>
        <p:nvPicPr>
          <p:cNvPr id="305" name="Google Shape;305;p16"/>
          <p:cNvPicPr preferRelativeResize="0"/>
          <p:nvPr/>
        </p:nvPicPr>
        <p:blipFill rotWithShape="1">
          <a:blip r:embed="rId6">
            <a:alphaModFix/>
          </a:blip>
          <a:srcRect b="0" l="0" r="0" t="0"/>
          <a:stretch/>
        </p:blipFill>
        <p:spPr>
          <a:xfrm>
            <a:off x="5519422" y="4945745"/>
            <a:ext cx="3738880" cy="18616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7"/>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Espaces publics critiques </a:t>
            </a:r>
            <a:endParaRPr/>
          </a:p>
        </p:txBody>
      </p:sp>
      <p:pic>
        <p:nvPicPr>
          <p:cNvPr descr="Une image contenant texte, capture d’écran, diagramme, conception&#10;&#10;Description générée automatiquement" id="311" name="Google Shape;311;p17"/>
          <p:cNvPicPr preferRelativeResize="0"/>
          <p:nvPr/>
        </p:nvPicPr>
        <p:blipFill rotWithShape="1">
          <a:blip r:embed="rId3">
            <a:alphaModFix/>
          </a:blip>
          <a:srcRect b="888" l="53234" r="11721" t="55506"/>
          <a:stretch/>
        </p:blipFill>
        <p:spPr>
          <a:xfrm>
            <a:off x="7181213" y="3503412"/>
            <a:ext cx="1913893" cy="2856355"/>
          </a:xfrm>
          <a:prstGeom prst="rect">
            <a:avLst/>
          </a:prstGeom>
          <a:noFill/>
          <a:ln>
            <a:noFill/>
          </a:ln>
        </p:spPr>
      </p:pic>
      <p:grpSp>
        <p:nvGrpSpPr>
          <p:cNvPr id="312" name="Google Shape;312;p17"/>
          <p:cNvGrpSpPr/>
          <p:nvPr/>
        </p:nvGrpSpPr>
        <p:grpSpPr>
          <a:xfrm>
            <a:off x="9164320" y="1879600"/>
            <a:ext cx="2748820" cy="4470138"/>
            <a:chOff x="10278354" y="3726426"/>
            <a:chExt cx="1634786" cy="2623312"/>
          </a:xfrm>
        </p:grpSpPr>
        <p:pic>
          <p:nvPicPr>
            <p:cNvPr id="313" name="Google Shape;313;p17"/>
            <p:cNvPicPr preferRelativeResize="0"/>
            <p:nvPr/>
          </p:nvPicPr>
          <p:blipFill rotWithShape="1">
            <a:blip r:embed="rId4">
              <a:alphaModFix/>
            </a:blip>
            <a:srcRect b="0" l="78772" r="0" t="0"/>
            <a:stretch/>
          </p:blipFill>
          <p:spPr>
            <a:xfrm>
              <a:off x="11095747" y="3726426"/>
              <a:ext cx="817393" cy="2623312"/>
            </a:xfrm>
            <a:prstGeom prst="rect">
              <a:avLst/>
            </a:prstGeom>
            <a:noFill/>
            <a:ln>
              <a:noFill/>
            </a:ln>
          </p:spPr>
        </p:pic>
        <p:pic>
          <p:nvPicPr>
            <p:cNvPr id="314" name="Google Shape;314;p17"/>
            <p:cNvPicPr preferRelativeResize="0"/>
            <p:nvPr/>
          </p:nvPicPr>
          <p:blipFill rotWithShape="1">
            <a:blip r:embed="rId4">
              <a:alphaModFix/>
            </a:blip>
            <a:srcRect b="0" l="0" r="78773" t="0"/>
            <a:stretch/>
          </p:blipFill>
          <p:spPr>
            <a:xfrm>
              <a:off x="10278354" y="3726426"/>
              <a:ext cx="817393" cy="2623312"/>
            </a:xfrm>
            <a:prstGeom prst="rect">
              <a:avLst/>
            </a:prstGeom>
            <a:noFill/>
            <a:ln>
              <a:noFill/>
            </a:ln>
          </p:spPr>
        </p:pic>
      </p:grpSp>
      <p:sp>
        <p:nvSpPr>
          <p:cNvPr id="315" name="Google Shape;315;p17"/>
          <p:cNvSpPr txBox="1"/>
          <p:nvPr/>
        </p:nvSpPr>
        <p:spPr>
          <a:xfrm>
            <a:off x="730249" y="2221525"/>
            <a:ext cx="4122420" cy="317009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Souvent écrit sous une identité réelle</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Pratique du débat sur les sujets sociaux ou politiques </a:t>
            </a:r>
            <a:endParaRPr b="1"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Très nombreuses réactions, souvent polarisées </a:t>
            </a:r>
            <a:endParaRPr/>
          </a:p>
          <a:p>
            <a:pPr indent="-342900" lvl="0" marL="342900" marR="0" rtl="0" algn="l">
              <a:spcBef>
                <a:spcPts val="0"/>
              </a:spcBef>
              <a:spcAft>
                <a:spcPts val="0"/>
              </a:spcAft>
              <a:buClr>
                <a:schemeClr val="dk1"/>
              </a:buClr>
              <a:buSzPts val="2000"/>
              <a:buFont typeface="Arial"/>
              <a:buChar char="•"/>
            </a:pPr>
            <a:r>
              <a:rPr b="1" lang="fr-FR" sz="2000">
                <a:solidFill>
                  <a:schemeClr val="dk1"/>
                </a:solidFill>
                <a:latin typeface="Arial"/>
                <a:ea typeface="Arial"/>
                <a:cs typeface="Arial"/>
                <a:sym typeface="Arial"/>
              </a:rPr>
              <a:t>Réseaux élargis</a:t>
            </a:r>
            <a:r>
              <a:rPr lang="fr-FR" sz="2000">
                <a:solidFill>
                  <a:schemeClr val="dk1"/>
                </a:solidFill>
                <a:latin typeface="Arial"/>
                <a:ea typeface="Arial"/>
                <a:cs typeface="Arial"/>
                <a:sym typeface="Arial"/>
              </a:rPr>
              <a:t> mais parfois peu spécialisés</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Très exposé aux interventions de bots, à la violence verbale, etc.</a:t>
            </a:r>
            <a:endParaRPr/>
          </a:p>
        </p:txBody>
      </p:sp>
      <p:pic>
        <p:nvPicPr>
          <p:cNvPr id="316" name="Google Shape;316;p17"/>
          <p:cNvPicPr preferRelativeResize="0"/>
          <p:nvPr/>
        </p:nvPicPr>
        <p:blipFill rotWithShape="1">
          <a:blip r:embed="rId5">
            <a:alphaModFix/>
          </a:blip>
          <a:srcRect b="0" l="0" r="0" t="0"/>
          <a:stretch/>
        </p:blipFill>
        <p:spPr>
          <a:xfrm>
            <a:off x="4921883" y="1957355"/>
            <a:ext cx="4122420" cy="14316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Blogs vs publications vs messageries</a:t>
            </a:r>
            <a:endParaRPr/>
          </a:p>
        </p:txBody>
      </p:sp>
      <p:sp>
        <p:nvSpPr>
          <p:cNvPr id="322" name="Google Shape;322;p18"/>
          <p:cNvSpPr txBox="1"/>
          <p:nvPr/>
        </p:nvSpPr>
        <p:spPr>
          <a:xfrm>
            <a:off x="730249" y="2221525"/>
            <a:ext cx="4122420" cy="34778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À bien des aspects la typologie précédente semble </a:t>
            </a:r>
            <a:r>
              <a:rPr b="1" lang="fr-FR" sz="2000">
                <a:solidFill>
                  <a:schemeClr val="dk1"/>
                </a:solidFill>
                <a:latin typeface="Arial"/>
                <a:ea typeface="Arial"/>
                <a:cs typeface="Arial"/>
                <a:sym typeface="Arial"/>
              </a:rPr>
              <a:t>adaptée pour les publications </a:t>
            </a:r>
            <a:r>
              <a:rPr lang="fr-FR" sz="2000">
                <a:solidFill>
                  <a:schemeClr val="dk1"/>
                </a:solidFill>
                <a:latin typeface="Arial"/>
                <a:ea typeface="Arial"/>
                <a:cs typeface="Arial"/>
                <a:sym typeface="Arial"/>
              </a:rPr>
              <a:t>(pas de différence de format)</a:t>
            </a:r>
            <a:endParaRPr b="1"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Pour les </a:t>
            </a:r>
            <a:r>
              <a:rPr b="1" lang="fr-FR" sz="2000">
                <a:solidFill>
                  <a:schemeClr val="dk1"/>
                </a:solidFill>
                <a:latin typeface="Arial"/>
                <a:ea typeface="Arial"/>
                <a:cs typeface="Arial"/>
                <a:sym typeface="Arial"/>
              </a:rPr>
              <a:t>messageries</a:t>
            </a:r>
            <a:r>
              <a:rPr lang="fr-FR" sz="2000">
                <a:solidFill>
                  <a:schemeClr val="dk1"/>
                </a:solidFill>
                <a:latin typeface="Arial"/>
                <a:ea typeface="Arial"/>
                <a:cs typeface="Arial"/>
                <a:sym typeface="Arial"/>
              </a:rPr>
              <a:t> la question se pose</a:t>
            </a:r>
            <a:endParaRPr/>
          </a:p>
          <a:p>
            <a:pPr indent="-342900" lvl="0" marL="342900" marR="0" rtl="0" algn="l">
              <a:spcBef>
                <a:spcPts val="0"/>
              </a:spcBef>
              <a:spcAft>
                <a:spcPts val="0"/>
              </a:spcAft>
              <a:buClr>
                <a:schemeClr val="dk1"/>
              </a:buClr>
              <a:buSzPts val="2000"/>
              <a:buFont typeface="Arial"/>
              <a:buChar char="•"/>
            </a:pPr>
            <a:r>
              <a:rPr b="1" lang="fr-FR" sz="2000">
                <a:solidFill>
                  <a:schemeClr val="dk1"/>
                </a:solidFill>
                <a:latin typeface="Arial"/>
                <a:ea typeface="Arial"/>
                <a:cs typeface="Arial"/>
                <a:sym typeface="Arial"/>
              </a:rPr>
              <a:t>Pas d’auteurs ni de commentaires </a:t>
            </a:r>
            <a:endParaRPr/>
          </a:p>
          <a:p>
            <a:pPr indent="-342900" lvl="0" marL="34290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Différence sur les messageries entre </a:t>
            </a:r>
            <a:r>
              <a:rPr b="1" lang="fr-FR" sz="2000">
                <a:solidFill>
                  <a:schemeClr val="dk1"/>
                </a:solidFill>
                <a:latin typeface="Arial"/>
                <a:ea typeface="Arial"/>
                <a:cs typeface="Arial"/>
                <a:sym typeface="Arial"/>
              </a:rPr>
              <a:t>groupes</a:t>
            </a:r>
            <a:r>
              <a:rPr lang="fr-FR" sz="2000">
                <a:solidFill>
                  <a:schemeClr val="dk1"/>
                </a:solidFill>
                <a:latin typeface="Arial"/>
                <a:ea typeface="Arial"/>
                <a:cs typeface="Arial"/>
                <a:sym typeface="Arial"/>
              </a:rPr>
              <a:t> et </a:t>
            </a:r>
            <a:r>
              <a:rPr b="1" lang="fr-FR" sz="2000">
                <a:solidFill>
                  <a:schemeClr val="dk1"/>
                </a:solidFill>
                <a:latin typeface="Arial"/>
                <a:ea typeface="Arial"/>
                <a:cs typeface="Arial"/>
                <a:sym typeface="Arial"/>
              </a:rPr>
              <a:t>échanges bilatéraux</a:t>
            </a:r>
            <a:endParaRPr/>
          </a:p>
        </p:txBody>
      </p:sp>
      <p:pic>
        <p:nvPicPr>
          <p:cNvPr descr="Une image contenant Graphique, clipart, graphisme, Police&#10;&#10;Le contenu généré par l’IA peut être incorrect." id="323" name="Google Shape;323;p18"/>
          <p:cNvPicPr preferRelativeResize="0"/>
          <p:nvPr/>
        </p:nvPicPr>
        <p:blipFill rotWithShape="1">
          <a:blip r:embed="rId3">
            <a:alphaModFix/>
          </a:blip>
          <a:srcRect b="0" l="0" r="0" t="0"/>
          <a:stretch/>
        </p:blipFill>
        <p:spPr>
          <a:xfrm>
            <a:off x="8605520" y="1859280"/>
            <a:ext cx="3210560" cy="2407920"/>
          </a:xfrm>
          <a:prstGeom prst="rect">
            <a:avLst/>
          </a:prstGeom>
          <a:noFill/>
          <a:ln>
            <a:noFill/>
          </a:ln>
        </p:spPr>
      </p:pic>
      <p:pic>
        <p:nvPicPr>
          <p:cNvPr descr="Une image contenant Téléphone mobile, femme, capture d’écran, Appareil de communications portable&#10;&#10;Le contenu généré par l’IA peut être incorrect." id="324" name="Google Shape;324;p18"/>
          <p:cNvPicPr preferRelativeResize="0"/>
          <p:nvPr/>
        </p:nvPicPr>
        <p:blipFill rotWithShape="1">
          <a:blip r:embed="rId4">
            <a:alphaModFix/>
          </a:blip>
          <a:srcRect b="0" l="0" r="0" t="0"/>
          <a:stretch/>
        </p:blipFill>
        <p:spPr>
          <a:xfrm>
            <a:off x="5287012" y="4256383"/>
            <a:ext cx="4852667" cy="24783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
          <p:cNvSpPr txBox="1"/>
          <p:nvPr/>
        </p:nvSpPr>
        <p:spPr>
          <a:xfrm>
            <a:off x="1960770" y="2759179"/>
            <a:ext cx="8270461" cy="133964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353"/>
              <a:buFont typeface="Tahoma"/>
              <a:buNone/>
            </a:pPr>
            <a:r>
              <a:rPr b="1" lang="fr-FR" sz="4353">
                <a:solidFill>
                  <a:schemeClr val="lt1"/>
                </a:solidFill>
                <a:latin typeface="Tahoma"/>
                <a:ea typeface="Tahoma"/>
                <a:cs typeface="Tahoma"/>
                <a:sym typeface="Tahoma"/>
              </a:rPr>
              <a:t>Séance 2 :</a:t>
            </a:r>
            <a:r>
              <a:rPr b="1" lang="fr-FR" sz="4300">
                <a:solidFill>
                  <a:schemeClr val="lt1"/>
                </a:solidFill>
                <a:latin typeface="Tahoma"/>
                <a:ea typeface="Tahoma"/>
                <a:cs typeface="Tahoma"/>
                <a:sym typeface="Tahoma"/>
              </a:rPr>
              <a:t> Interactions en ligne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Algopol</a:t>
            </a:r>
            <a:endParaRPr/>
          </a:p>
        </p:txBody>
      </p:sp>
      <p:sp>
        <p:nvSpPr>
          <p:cNvPr id="330" name="Google Shape;330;p19"/>
          <p:cNvSpPr txBox="1"/>
          <p:nvPr/>
        </p:nvSpPr>
        <p:spPr>
          <a:xfrm>
            <a:off x="657555" y="2355226"/>
            <a:ext cx="6096000"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Arial"/>
                <a:ea typeface="Arial"/>
                <a:cs typeface="Arial"/>
                <a:sym typeface="Arial"/>
              </a:rPr>
              <a:t>Typologie des comptes Facebook : </a:t>
            </a:r>
            <a:endParaRPr/>
          </a:p>
          <a:p>
            <a:pPr indent="-285750" lvl="0" marL="285750" marR="0" rtl="0" algn="l">
              <a:spcBef>
                <a:spcPts val="0"/>
              </a:spcBef>
              <a:spcAft>
                <a:spcPts val="0"/>
              </a:spcAft>
              <a:buClr>
                <a:schemeClr val="dk1"/>
              </a:buClr>
              <a:buSzPts val="1800"/>
              <a:buFont typeface="Arial"/>
              <a:buChar char="•"/>
            </a:pPr>
            <a:r>
              <a:rPr b="1" lang="fr-FR" sz="1800">
                <a:solidFill>
                  <a:schemeClr val="dk1"/>
                </a:solidFill>
                <a:latin typeface="Arial"/>
                <a:ea typeface="Arial"/>
                <a:cs typeface="Arial"/>
                <a:sym typeface="Arial"/>
              </a:rPr>
              <a:t>Les non-actifs </a:t>
            </a:r>
            <a:r>
              <a:rPr lang="fr-FR" sz="1800">
                <a:solidFill>
                  <a:schemeClr val="dk1"/>
                </a:solidFill>
                <a:latin typeface="Arial"/>
                <a:ea typeface="Arial"/>
                <a:cs typeface="Arial"/>
                <a:sym typeface="Arial"/>
              </a:rPr>
              <a:t>: utilisateurs peu impliqués, qui se connectent sans interagir fréquemment.</a:t>
            </a:r>
            <a:endParaRPr/>
          </a:p>
          <a:p>
            <a:pPr indent="-285750" lvl="0" marL="285750" marR="0" rtl="0" algn="l">
              <a:spcBef>
                <a:spcPts val="0"/>
              </a:spcBef>
              <a:spcAft>
                <a:spcPts val="0"/>
              </a:spcAft>
              <a:buClr>
                <a:schemeClr val="dk1"/>
              </a:buClr>
              <a:buSzPts val="1800"/>
              <a:buFont typeface="Arial"/>
              <a:buChar char="•"/>
            </a:pPr>
            <a:r>
              <a:rPr b="1" lang="fr-FR" sz="1800">
                <a:solidFill>
                  <a:schemeClr val="dk1"/>
                </a:solidFill>
                <a:latin typeface="Arial"/>
                <a:ea typeface="Arial"/>
                <a:cs typeface="Arial"/>
                <a:sym typeface="Arial"/>
              </a:rPr>
              <a:t>Les égocentrés </a:t>
            </a:r>
            <a:r>
              <a:rPr lang="fr-FR" sz="1800">
                <a:solidFill>
                  <a:schemeClr val="dk1"/>
                </a:solidFill>
                <a:latin typeface="Arial"/>
                <a:ea typeface="Arial"/>
                <a:cs typeface="Arial"/>
                <a:sym typeface="Arial"/>
              </a:rPr>
              <a:t>: publient principalement sur leur propre page, mais avec une faible visibilité et interaction.</a:t>
            </a:r>
            <a:endParaRPr/>
          </a:p>
          <a:p>
            <a:pPr indent="-285750" lvl="0" marL="285750" marR="0" rtl="0" algn="l">
              <a:spcBef>
                <a:spcPts val="0"/>
              </a:spcBef>
              <a:spcAft>
                <a:spcPts val="0"/>
              </a:spcAft>
              <a:buClr>
                <a:schemeClr val="dk1"/>
              </a:buClr>
              <a:buSzPts val="1800"/>
              <a:buFont typeface="Arial"/>
              <a:buChar char="•"/>
            </a:pPr>
            <a:r>
              <a:rPr b="1" lang="fr-FR" sz="1800">
                <a:solidFill>
                  <a:schemeClr val="dk1"/>
                </a:solidFill>
                <a:latin typeface="Arial"/>
                <a:ea typeface="Arial"/>
                <a:cs typeface="Arial"/>
                <a:sym typeface="Arial"/>
              </a:rPr>
              <a:t>Les égovisibles </a:t>
            </a:r>
            <a:r>
              <a:rPr lang="fr-FR" sz="1800">
                <a:solidFill>
                  <a:schemeClr val="dk1"/>
                </a:solidFill>
                <a:latin typeface="Arial"/>
                <a:ea typeface="Arial"/>
                <a:cs typeface="Arial"/>
                <a:sym typeface="Arial"/>
              </a:rPr>
              <a:t>: très actifs, en quête de visibilité et d'engagement (beaucoup d'interactions sur leur profil).</a:t>
            </a:r>
            <a:endParaRPr/>
          </a:p>
          <a:p>
            <a:pPr indent="-285750" lvl="0" marL="285750" marR="0" rtl="0" algn="l">
              <a:spcBef>
                <a:spcPts val="0"/>
              </a:spcBef>
              <a:spcAft>
                <a:spcPts val="0"/>
              </a:spcAft>
              <a:buClr>
                <a:schemeClr val="dk1"/>
              </a:buClr>
              <a:buSzPts val="1800"/>
              <a:buFont typeface="Arial"/>
              <a:buChar char="•"/>
            </a:pPr>
            <a:r>
              <a:rPr b="1" lang="fr-FR" sz="1800">
                <a:solidFill>
                  <a:schemeClr val="dk1"/>
                </a:solidFill>
                <a:latin typeface="Arial"/>
                <a:ea typeface="Arial"/>
                <a:cs typeface="Arial"/>
                <a:sym typeface="Arial"/>
              </a:rPr>
              <a:t>Les partageurs </a:t>
            </a:r>
            <a:r>
              <a:rPr lang="fr-FR" sz="1800">
                <a:solidFill>
                  <a:schemeClr val="dk1"/>
                </a:solidFill>
                <a:latin typeface="Arial"/>
                <a:ea typeface="Arial"/>
                <a:cs typeface="Arial"/>
                <a:sym typeface="Arial"/>
              </a:rPr>
              <a:t>: privilégient la diffusion de contenus (liens, articles) sans forcément interagir beaucoup.</a:t>
            </a:r>
            <a:endParaRPr/>
          </a:p>
          <a:p>
            <a:pPr indent="-285750" lvl="0" marL="285750" marR="0" rtl="0" algn="l">
              <a:spcBef>
                <a:spcPts val="0"/>
              </a:spcBef>
              <a:spcAft>
                <a:spcPts val="0"/>
              </a:spcAft>
              <a:buClr>
                <a:schemeClr val="dk1"/>
              </a:buClr>
              <a:buSzPts val="1800"/>
              <a:buFont typeface="Arial"/>
              <a:buChar char="•"/>
            </a:pPr>
            <a:r>
              <a:rPr b="1" lang="fr-FR" sz="1800">
                <a:solidFill>
                  <a:schemeClr val="dk1"/>
                </a:solidFill>
                <a:latin typeface="Arial"/>
                <a:ea typeface="Arial"/>
                <a:cs typeface="Arial"/>
                <a:sym typeface="Arial"/>
              </a:rPr>
              <a:t>La conversation distribuée</a:t>
            </a:r>
            <a:r>
              <a:rPr lang="fr-FR" sz="1800">
                <a:solidFill>
                  <a:schemeClr val="dk1"/>
                </a:solidFill>
                <a:latin typeface="Arial"/>
                <a:ea typeface="Arial"/>
                <a:cs typeface="Arial"/>
                <a:sym typeface="Arial"/>
              </a:rPr>
              <a:t> : utilisateurs qui interagissent largement sur les pages de leurs amis.</a:t>
            </a:r>
            <a:endParaRPr/>
          </a:p>
          <a:p>
            <a:pPr indent="-285750" lvl="0" marL="285750" marR="0" rtl="0" algn="l">
              <a:spcBef>
                <a:spcPts val="0"/>
              </a:spcBef>
              <a:spcAft>
                <a:spcPts val="0"/>
              </a:spcAft>
              <a:buClr>
                <a:schemeClr val="dk1"/>
              </a:buClr>
              <a:buSzPts val="1800"/>
              <a:buFont typeface="Arial"/>
              <a:buChar char="•"/>
            </a:pPr>
            <a:r>
              <a:rPr b="1" lang="fr-FR" sz="1800">
                <a:solidFill>
                  <a:schemeClr val="dk1"/>
                </a:solidFill>
                <a:latin typeface="Arial"/>
                <a:ea typeface="Arial"/>
                <a:cs typeface="Arial"/>
                <a:sym typeface="Arial"/>
              </a:rPr>
              <a:t>La conversation de groupe </a:t>
            </a:r>
            <a:r>
              <a:rPr lang="fr-FR" sz="1800">
                <a:solidFill>
                  <a:schemeClr val="dk1"/>
                </a:solidFill>
                <a:latin typeface="Arial"/>
                <a:ea typeface="Arial"/>
                <a:cs typeface="Arial"/>
                <a:sym typeface="Arial"/>
              </a:rPr>
              <a:t>: personnes échangeant surtout dans des groupes Facebook, souvent pour des discussions thématiques ou organisationnelles.</a:t>
            </a:r>
            <a:endParaRPr/>
          </a:p>
        </p:txBody>
      </p:sp>
      <p:pic>
        <p:nvPicPr>
          <p:cNvPr id="331" name="Google Shape;331;p19"/>
          <p:cNvPicPr preferRelativeResize="0"/>
          <p:nvPr/>
        </p:nvPicPr>
        <p:blipFill rotWithShape="1">
          <a:blip r:embed="rId3">
            <a:alphaModFix/>
          </a:blip>
          <a:srcRect b="0" l="0" r="0" t="0"/>
          <a:stretch/>
        </p:blipFill>
        <p:spPr>
          <a:xfrm>
            <a:off x="7171624" y="2485855"/>
            <a:ext cx="5020376" cy="33532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0"/>
          <p:cNvPicPr preferRelativeResize="0"/>
          <p:nvPr/>
        </p:nvPicPr>
        <p:blipFill rotWithShape="1">
          <a:blip r:embed="rId3">
            <a:alphaModFix/>
          </a:blip>
          <a:srcRect b="0" l="0" r="0" t="0"/>
          <a:stretch/>
        </p:blipFill>
        <p:spPr>
          <a:xfrm>
            <a:off x="5856402" y="0"/>
            <a:ext cx="6168796" cy="6858000"/>
          </a:xfrm>
          <a:prstGeom prst="rect">
            <a:avLst/>
          </a:prstGeom>
          <a:noFill/>
          <a:ln>
            <a:noFill/>
          </a:ln>
        </p:spPr>
      </p:pic>
      <p:sp>
        <p:nvSpPr>
          <p:cNvPr id="337" name="Google Shape;337;p20"/>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Algopol</a:t>
            </a:r>
            <a:endParaRPr/>
          </a:p>
        </p:txBody>
      </p:sp>
      <p:sp>
        <p:nvSpPr>
          <p:cNvPr id="338" name="Google Shape;338;p20"/>
          <p:cNvSpPr txBox="1"/>
          <p:nvPr/>
        </p:nvSpPr>
        <p:spPr>
          <a:xfrm>
            <a:off x="487680" y="5762768"/>
            <a:ext cx="516128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cap="small">
                <a:solidFill>
                  <a:schemeClr val="dk1"/>
                </a:solidFill>
                <a:latin typeface="Arial"/>
                <a:ea typeface="Arial"/>
                <a:cs typeface="Arial"/>
                <a:sym typeface="Arial"/>
              </a:rPr>
              <a:t>Bastard I.</a:t>
            </a:r>
            <a:r>
              <a:rPr lang="fr-FR" sz="1800">
                <a:solidFill>
                  <a:schemeClr val="dk1"/>
                </a:solidFill>
                <a:latin typeface="Arial"/>
                <a:ea typeface="Arial"/>
                <a:cs typeface="Arial"/>
                <a:sym typeface="Arial"/>
              </a:rPr>
              <a:t>, </a:t>
            </a:r>
            <a:r>
              <a:rPr lang="fr-FR" sz="1800" cap="small">
                <a:solidFill>
                  <a:schemeClr val="dk1"/>
                </a:solidFill>
                <a:latin typeface="Arial"/>
                <a:ea typeface="Arial"/>
                <a:cs typeface="Arial"/>
                <a:sym typeface="Arial"/>
              </a:rPr>
              <a:t>Cardon D.</a:t>
            </a:r>
            <a:r>
              <a:rPr lang="fr-FR" sz="1800">
                <a:solidFill>
                  <a:schemeClr val="dk1"/>
                </a:solidFill>
                <a:latin typeface="Arial"/>
                <a:ea typeface="Arial"/>
                <a:cs typeface="Arial"/>
                <a:sym typeface="Arial"/>
              </a:rPr>
              <a:t>, </a:t>
            </a:r>
            <a:r>
              <a:rPr lang="fr-FR" sz="1800" cap="small">
                <a:solidFill>
                  <a:schemeClr val="dk1"/>
                </a:solidFill>
                <a:latin typeface="Arial"/>
                <a:ea typeface="Arial"/>
                <a:cs typeface="Arial"/>
                <a:sym typeface="Arial"/>
              </a:rPr>
              <a:t>Charbey R.</a:t>
            </a:r>
            <a:r>
              <a:rPr lang="fr-FR" sz="1800">
                <a:solidFill>
                  <a:schemeClr val="dk1"/>
                </a:solidFill>
                <a:latin typeface="Arial"/>
                <a:ea typeface="Arial"/>
                <a:cs typeface="Arial"/>
                <a:sym typeface="Arial"/>
              </a:rPr>
              <a:t>, </a:t>
            </a:r>
            <a:r>
              <a:rPr lang="fr-FR" sz="1800" cap="small">
                <a:solidFill>
                  <a:schemeClr val="dk1"/>
                </a:solidFill>
                <a:latin typeface="Arial"/>
                <a:ea typeface="Arial"/>
                <a:cs typeface="Arial"/>
                <a:sym typeface="Arial"/>
              </a:rPr>
              <a:t>Cointet J.-P.</a:t>
            </a:r>
            <a:r>
              <a:rPr lang="fr-FR" sz="1800">
                <a:solidFill>
                  <a:schemeClr val="dk1"/>
                </a:solidFill>
                <a:latin typeface="Arial"/>
                <a:ea typeface="Arial"/>
                <a:cs typeface="Arial"/>
                <a:sym typeface="Arial"/>
              </a:rPr>
              <a:t>, </a:t>
            </a:r>
            <a:r>
              <a:rPr lang="fr-FR" sz="1800" cap="small">
                <a:solidFill>
                  <a:schemeClr val="dk1"/>
                </a:solidFill>
                <a:latin typeface="Arial"/>
                <a:ea typeface="Arial"/>
                <a:cs typeface="Arial"/>
                <a:sym typeface="Arial"/>
              </a:rPr>
              <a:t>Prieur C.</a:t>
            </a:r>
            <a:r>
              <a:rPr lang="fr-FR" sz="1800">
                <a:solidFill>
                  <a:schemeClr val="dk1"/>
                </a:solidFill>
                <a:latin typeface="Arial"/>
                <a:ea typeface="Arial"/>
                <a:cs typeface="Arial"/>
                <a:sym typeface="Arial"/>
              </a:rPr>
              <a:t>, 2017, « Facebook, pour quoi faire ? », </a:t>
            </a:r>
            <a:r>
              <a:rPr i="1" lang="fr-FR" sz="1800">
                <a:solidFill>
                  <a:schemeClr val="dk1"/>
                </a:solidFill>
                <a:latin typeface="Arial"/>
                <a:ea typeface="Arial"/>
                <a:cs typeface="Arial"/>
                <a:sym typeface="Arial"/>
              </a:rPr>
              <a:t>Sociologie</a:t>
            </a:r>
            <a:r>
              <a:rPr lang="fr-FR" sz="1800">
                <a:solidFill>
                  <a:schemeClr val="dk1"/>
                </a:solidFill>
                <a:latin typeface="Arial"/>
                <a:ea typeface="Arial"/>
                <a:cs typeface="Arial"/>
                <a:sym typeface="Arial"/>
              </a:rPr>
              <a:t>, N° 1, vol. 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1"/>
          <p:cNvSpPr txBox="1"/>
          <p:nvPr>
            <p:ph type="title"/>
          </p:nvPr>
        </p:nvSpPr>
        <p:spPr>
          <a:xfrm>
            <a:off x="838200" y="603498"/>
            <a:ext cx="10515600" cy="89827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902"/>
              <a:buFont typeface="Tahoma"/>
              <a:buNone/>
            </a:pPr>
            <a:r>
              <a:rPr b="1" lang="fr-FR" sz="2902">
                <a:latin typeface="Tahoma"/>
                <a:ea typeface="Tahoma"/>
                <a:cs typeface="Tahoma"/>
                <a:sym typeface="Tahoma"/>
              </a:rPr>
              <a:t>Moment discussion</a:t>
            </a:r>
            <a:endParaRPr/>
          </a:p>
        </p:txBody>
      </p:sp>
      <p:sp>
        <p:nvSpPr>
          <p:cNvPr id="344" name="Google Shape;34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fr-FR"/>
              <a:t>29/05/2025</a:t>
            </a:r>
            <a:endParaRPr/>
          </a:p>
        </p:txBody>
      </p:sp>
      <p:sp>
        <p:nvSpPr>
          <p:cNvPr id="345" name="Google Shape;3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2"/>
          <p:cNvSpPr txBox="1"/>
          <p:nvPr/>
        </p:nvSpPr>
        <p:spPr>
          <a:xfrm>
            <a:off x="2214881" y="2370978"/>
            <a:ext cx="7691120" cy="221599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800"/>
              <a:buFont typeface="Play"/>
              <a:buNone/>
            </a:pPr>
            <a:r>
              <a:rPr b="1" lang="fr-FR" sz="4800">
                <a:solidFill>
                  <a:schemeClr val="lt1"/>
                </a:solidFill>
                <a:latin typeface="Play"/>
                <a:ea typeface="Play"/>
                <a:cs typeface="Play"/>
                <a:sym typeface="Play"/>
              </a:rPr>
              <a:t>III La question des affinités (retour vers les messageries)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Homologies structurales et allodoxias</a:t>
            </a:r>
            <a:endParaRPr/>
          </a:p>
        </p:txBody>
      </p:sp>
      <p:pic>
        <p:nvPicPr>
          <p:cNvPr descr="Une image contenant Visage humain, personne, noir et blanc, ride&#10;&#10;Le contenu généré par l’IA peut être incorrect." id="356" name="Google Shape;356;p23"/>
          <p:cNvPicPr preferRelativeResize="0"/>
          <p:nvPr/>
        </p:nvPicPr>
        <p:blipFill rotWithShape="1">
          <a:blip r:embed="rId3">
            <a:alphaModFix/>
          </a:blip>
          <a:srcRect b="0" l="0" r="0" t="0"/>
          <a:stretch/>
        </p:blipFill>
        <p:spPr>
          <a:xfrm>
            <a:off x="10194925" y="3932364"/>
            <a:ext cx="1950533" cy="2815269"/>
          </a:xfrm>
          <a:prstGeom prst="rect">
            <a:avLst/>
          </a:prstGeom>
          <a:noFill/>
          <a:ln>
            <a:noFill/>
          </a:ln>
        </p:spPr>
      </p:pic>
      <p:pic>
        <p:nvPicPr>
          <p:cNvPr descr="Une image contenant texte, skier, capture d’écran, chaussures&#10;&#10;Le contenu généré par l’IA peut être incorrect." id="357" name="Google Shape;357;p23"/>
          <p:cNvPicPr preferRelativeResize="0"/>
          <p:nvPr/>
        </p:nvPicPr>
        <p:blipFill rotWithShape="1">
          <a:blip r:embed="rId4">
            <a:alphaModFix/>
          </a:blip>
          <a:srcRect b="0" l="0" r="0" t="0"/>
          <a:stretch/>
        </p:blipFill>
        <p:spPr>
          <a:xfrm>
            <a:off x="9534917" y="406746"/>
            <a:ext cx="2102933" cy="3355241"/>
          </a:xfrm>
          <a:prstGeom prst="rect">
            <a:avLst/>
          </a:prstGeom>
          <a:noFill/>
          <a:ln>
            <a:noFill/>
          </a:ln>
        </p:spPr>
      </p:pic>
      <p:pic>
        <p:nvPicPr>
          <p:cNvPr descr="Une image contenant texte, Visage humain, personne, livre&#10;&#10;Le contenu généré par l’IA peut être incorrect." id="358" name="Google Shape;358;p23"/>
          <p:cNvPicPr preferRelativeResize="0"/>
          <p:nvPr/>
        </p:nvPicPr>
        <p:blipFill rotWithShape="1">
          <a:blip r:embed="rId5">
            <a:alphaModFix/>
          </a:blip>
          <a:srcRect b="0" l="0" r="0" t="0"/>
          <a:stretch/>
        </p:blipFill>
        <p:spPr>
          <a:xfrm>
            <a:off x="5505206" y="1725152"/>
            <a:ext cx="1908214" cy="3100847"/>
          </a:xfrm>
          <a:prstGeom prst="rect">
            <a:avLst/>
          </a:prstGeom>
          <a:noFill/>
          <a:ln>
            <a:noFill/>
          </a:ln>
        </p:spPr>
      </p:pic>
      <p:pic>
        <p:nvPicPr>
          <p:cNvPr descr="Une image contenant texte, mammifère, chien, plein air&#10;&#10;Le contenu généré par l’IA peut être incorrect." id="359" name="Google Shape;359;p23"/>
          <p:cNvPicPr preferRelativeResize="0"/>
          <p:nvPr/>
        </p:nvPicPr>
        <p:blipFill rotWithShape="1">
          <a:blip r:embed="rId6">
            <a:alphaModFix/>
          </a:blip>
          <a:srcRect b="0" l="0" r="0" t="0"/>
          <a:stretch/>
        </p:blipFill>
        <p:spPr>
          <a:xfrm>
            <a:off x="7468870" y="3413883"/>
            <a:ext cx="2028825" cy="3333750"/>
          </a:xfrm>
          <a:prstGeom prst="rect">
            <a:avLst/>
          </a:prstGeom>
          <a:noFill/>
          <a:ln>
            <a:noFill/>
          </a:ln>
        </p:spPr>
      </p:pic>
      <p:sp>
        <p:nvSpPr>
          <p:cNvPr id="360" name="Google Shape;360;p23"/>
          <p:cNvSpPr txBox="1"/>
          <p:nvPr/>
        </p:nvSpPr>
        <p:spPr>
          <a:xfrm>
            <a:off x="859761" y="2190773"/>
            <a:ext cx="3078480" cy="40626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Les affinités, en ligne ou non, dépendent des </a:t>
            </a:r>
            <a:r>
              <a:rPr b="1" lang="fr-FR" sz="2000">
                <a:solidFill>
                  <a:schemeClr val="dk1"/>
                </a:solidFill>
                <a:latin typeface="Arial"/>
                <a:ea typeface="Arial"/>
                <a:cs typeface="Arial"/>
                <a:sym typeface="Arial"/>
              </a:rPr>
              <a:t>goûts et dégoûts</a:t>
            </a:r>
            <a:endParaRPr/>
          </a:p>
          <a:p>
            <a:pPr indent="-285750" lvl="0" marL="28575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Deux concepts pour le décrire : </a:t>
            </a:r>
            <a:r>
              <a:rPr b="1" lang="fr-FR" sz="2000">
                <a:solidFill>
                  <a:schemeClr val="dk1"/>
                </a:solidFill>
                <a:latin typeface="Arial"/>
                <a:ea typeface="Arial"/>
                <a:cs typeface="Arial"/>
                <a:sym typeface="Arial"/>
              </a:rPr>
              <a:t>homogie structurale (goût) et allodoxia (dégoût)</a:t>
            </a:r>
            <a:endParaRPr/>
          </a:p>
          <a:p>
            <a:pPr indent="-285750" lvl="0" marL="28575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Nous l’avons vu avec les blogs</a:t>
            </a:r>
            <a:endParaRPr/>
          </a:p>
          <a:p>
            <a:pPr indent="-285750" lvl="0" marL="28575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Les goûts et dégoûts dépendent beaucoup de la </a:t>
            </a:r>
            <a:r>
              <a:rPr b="1" lang="fr-FR" sz="2000">
                <a:solidFill>
                  <a:schemeClr val="dk1"/>
                </a:solidFill>
                <a:latin typeface="Arial"/>
                <a:ea typeface="Arial"/>
                <a:cs typeface="Arial"/>
                <a:sym typeface="Arial"/>
              </a:rPr>
              <a:t>position sociale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Homologies structurales et allodoxias</a:t>
            </a:r>
            <a:endParaRPr/>
          </a:p>
        </p:txBody>
      </p:sp>
      <p:pic>
        <p:nvPicPr>
          <p:cNvPr descr="Une image contenant texte, diagramme, Police, reçu&#10;&#10;Description générée automatiquement" id="366" name="Google Shape;366;p24"/>
          <p:cNvPicPr preferRelativeResize="0"/>
          <p:nvPr/>
        </p:nvPicPr>
        <p:blipFill rotWithShape="1">
          <a:blip r:embed="rId3">
            <a:alphaModFix/>
          </a:blip>
          <a:srcRect b="0" l="0" r="0" t="0"/>
          <a:stretch/>
        </p:blipFill>
        <p:spPr>
          <a:xfrm>
            <a:off x="7264132" y="1725153"/>
            <a:ext cx="4080068" cy="4889047"/>
          </a:xfrm>
          <a:prstGeom prst="rect">
            <a:avLst/>
          </a:prstGeom>
          <a:noFill/>
          <a:ln>
            <a:noFill/>
          </a:ln>
        </p:spPr>
      </p:pic>
      <p:pic>
        <p:nvPicPr>
          <p:cNvPr descr="Une image contenant texte, capture d’écran, Police, diagramme&#10;&#10;Description générée automatiquement" id="367" name="Google Shape;367;p24"/>
          <p:cNvPicPr preferRelativeResize="0"/>
          <p:nvPr/>
        </p:nvPicPr>
        <p:blipFill rotWithShape="1">
          <a:blip r:embed="rId4">
            <a:alphaModFix/>
          </a:blip>
          <a:srcRect b="0" l="0" r="0" t="0"/>
          <a:stretch/>
        </p:blipFill>
        <p:spPr>
          <a:xfrm>
            <a:off x="847800" y="1857759"/>
            <a:ext cx="5026183" cy="49101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Le goût, un « dégoût des autres » ? </a:t>
            </a:r>
            <a:endParaRPr/>
          </a:p>
        </p:txBody>
      </p:sp>
      <p:pic>
        <p:nvPicPr>
          <p:cNvPr id="373" name="Google Shape;373;p25"/>
          <p:cNvPicPr preferRelativeResize="0"/>
          <p:nvPr/>
        </p:nvPicPr>
        <p:blipFill rotWithShape="1">
          <a:blip r:embed="rId3">
            <a:alphaModFix/>
          </a:blip>
          <a:srcRect b="0" l="0" r="0" t="0"/>
          <a:stretch/>
        </p:blipFill>
        <p:spPr>
          <a:xfrm>
            <a:off x="6329680" y="1725153"/>
            <a:ext cx="5252720" cy="1508513"/>
          </a:xfrm>
          <a:prstGeom prst="rect">
            <a:avLst/>
          </a:prstGeom>
          <a:noFill/>
          <a:ln>
            <a:noFill/>
          </a:ln>
        </p:spPr>
      </p:pic>
      <p:pic>
        <p:nvPicPr>
          <p:cNvPr descr="Une image contenant texte, Visage humain, personne, affiche&#10;&#10;Description générée automatiquement" id="374" name="Google Shape;374;p25"/>
          <p:cNvPicPr preferRelativeResize="0"/>
          <p:nvPr/>
        </p:nvPicPr>
        <p:blipFill rotWithShape="1">
          <a:blip r:embed="rId4">
            <a:alphaModFix/>
          </a:blip>
          <a:srcRect b="0" l="0" r="0" t="0"/>
          <a:stretch/>
        </p:blipFill>
        <p:spPr>
          <a:xfrm>
            <a:off x="9779086" y="3233666"/>
            <a:ext cx="2102493" cy="3303542"/>
          </a:xfrm>
          <a:prstGeom prst="rect">
            <a:avLst/>
          </a:prstGeom>
          <a:noFill/>
          <a:ln>
            <a:noFill/>
          </a:ln>
        </p:spPr>
      </p:pic>
      <p:sp>
        <p:nvSpPr>
          <p:cNvPr id="375" name="Google Shape;375;p25"/>
          <p:cNvSpPr txBox="1"/>
          <p:nvPr/>
        </p:nvSpPr>
        <p:spPr>
          <a:xfrm>
            <a:off x="4521200" y="3609354"/>
            <a:ext cx="505968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Arial"/>
                <a:ea typeface="Arial"/>
                <a:cs typeface="Arial"/>
                <a:sym typeface="Arial"/>
              </a:rPr>
              <a:t>« La saisie statistique de l’évolution de la structure sociale des goûts laisse largement échapper l’hétérogénéité des significations attachées à la diversité des expériences d’écoute musicale. De ce point de vue, l’auditeur « omnivore » n’est pas seulement un auditeur éclectique. Il est aussi un auditeur hétérogène, qui peut, au quotidien, combiner l’écoute distraite et relativement indistincte des flux musicaux déversés par les canaux de l’industrie de la culture et des médias, et des formes plus attentives – et souvent plus actives – d’écoute et de participation à d’autres types de répertoires » (Coulangeon)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6"/>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 It’s a small world »</a:t>
            </a:r>
            <a:endParaRPr/>
          </a:p>
        </p:txBody>
      </p:sp>
      <p:pic>
        <p:nvPicPr>
          <p:cNvPr descr="Une image contenant diagramme, texte, croquis, carte&#10;&#10;Le contenu généré par l’IA peut être incorrect." id="381" name="Google Shape;381;p26"/>
          <p:cNvPicPr preferRelativeResize="0"/>
          <p:nvPr/>
        </p:nvPicPr>
        <p:blipFill rotWithShape="1">
          <a:blip r:embed="rId3">
            <a:alphaModFix/>
          </a:blip>
          <a:srcRect b="0" l="0" r="0" t="0"/>
          <a:stretch/>
        </p:blipFill>
        <p:spPr>
          <a:xfrm>
            <a:off x="7650479" y="837009"/>
            <a:ext cx="4149725" cy="2499599"/>
          </a:xfrm>
          <a:prstGeom prst="rect">
            <a:avLst/>
          </a:prstGeom>
          <a:noFill/>
          <a:ln>
            <a:noFill/>
          </a:ln>
        </p:spPr>
      </p:pic>
      <p:pic>
        <p:nvPicPr>
          <p:cNvPr id="382" name="Google Shape;382;p26"/>
          <p:cNvPicPr preferRelativeResize="0"/>
          <p:nvPr/>
        </p:nvPicPr>
        <p:blipFill rotWithShape="1">
          <a:blip r:embed="rId4">
            <a:alphaModFix/>
          </a:blip>
          <a:srcRect b="0" l="0" r="0" t="0"/>
          <a:stretch/>
        </p:blipFill>
        <p:spPr>
          <a:xfrm>
            <a:off x="4963794" y="3429000"/>
            <a:ext cx="4149725" cy="31122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7"/>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Comment se rapproche-t-on en ligne ? </a:t>
            </a:r>
            <a:endParaRPr/>
          </a:p>
        </p:txBody>
      </p:sp>
      <p:pic>
        <p:nvPicPr>
          <p:cNvPr descr="Une image contenant texte, capture d’écran, Police, Marque&#10;&#10;Le contenu généré par l’IA peut être incorrect." id="388" name="Google Shape;388;p27"/>
          <p:cNvPicPr preferRelativeResize="0"/>
          <p:nvPr/>
        </p:nvPicPr>
        <p:blipFill rotWithShape="1">
          <a:blip r:embed="rId3">
            <a:alphaModFix/>
          </a:blip>
          <a:srcRect b="0" l="0" r="0" t="0"/>
          <a:stretch/>
        </p:blipFill>
        <p:spPr>
          <a:xfrm>
            <a:off x="8483601" y="3416761"/>
            <a:ext cx="3098800" cy="3098800"/>
          </a:xfrm>
          <a:prstGeom prst="rect">
            <a:avLst/>
          </a:prstGeom>
          <a:noFill/>
          <a:ln>
            <a:noFill/>
          </a:ln>
        </p:spPr>
      </p:pic>
      <p:pic>
        <p:nvPicPr>
          <p:cNvPr descr="Une image contenant texte, livre, capture d’écran, conception&#10;&#10;Le contenu généré par l’IA peut être incorrect." id="389" name="Google Shape;389;p27"/>
          <p:cNvPicPr preferRelativeResize="0"/>
          <p:nvPr/>
        </p:nvPicPr>
        <p:blipFill rotWithShape="1">
          <a:blip r:embed="rId4">
            <a:alphaModFix/>
          </a:blip>
          <a:srcRect b="0" l="0" r="0" t="0"/>
          <a:stretch/>
        </p:blipFill>
        <p:spPr>
          <a:xfrm>
            <a:off x="5953759" y="1790540"/>
            <a:ext cx="2103681" cy="342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8"/>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Du hors ligne au en ligne  </a:t>
            </a:r>
            <a:endParaRPr/>
          </a:p>
        </p:txBody>
      </p:sp>
      <p:pic>
        <p:nvPicPr>
          <p:cNvPr id="395" name="Google Shape;395;p28"/>
          <p:cNvPicPr preferRelativeResize="0"/>
          <p:nvPr/>
        </p:nvPicPr>
        <p:blipFill rotWithShape="1">
          <a:blip r:embed="rId3">
            <a:alphaModFix/>
          </a:blip>
          <a:srcRect b="0" l="0" r="0" t="0"/>
          <a:stretch/>
        </p:blipFill>
        <p:spPr>
          <a:xfrm>
            <a:off x="5482130" y="1889621"/>
            <a:ext cx="6592220" cy="1981477"/>
          </a:xfrm>
          <a:prstGeom prst="rect">
            <a:avLst/>
          </a:prstGeom>
          <a:noFill/>
          <a:ln>
            <a:noFill/>
          </a:ln>
        </p:spPr>
      </p:pic>
      <p:pic>
        <p:nvPicPr>
          <p:cNvPr id="396" name="Google Shape;396;p28"/>
          <p:cNvPicPr preferRelativeResize="0"/>
          <p:nvPr/>
        </p:nvPicPr>
        <p:blipFill rotWithShape="1">
          <a:blip r:embed="rId4">
            <a:alphaModFix/>
          </a:blip>
          <a:srcRect b="0" l="0" r="0" t="0"/>
          <a:stretch/>
        </p:blipFill>
        <p:spPr>
          <a:xfrm>
            <a:off x="5420209" y="4121259"/>
            <a:ext cx="6395871" cy="19051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
          <p:cNvSpPr txBox="1"/>
          <p:nvPr>
            <p:ph type="title"/>
          </p:nvPr>
        </p:nvSpPr>
        <p:spPr>
          <a:xfrm>
            <a:off x="945300" y="872366"/>
            <a:ext cx="8371251" cy="446548"/>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solidFill>
                  <a:schemeClr val="dk1"/>
                </a:solidFill>
              </a:rPr>
              <a:t>Ordre des séances</a:t>
            </a:r>
            <a:endParaRPr/>
          </a:p>
        </p:txBody>
      </p:sp>
      <p:grpSp>
        <p:nvGrpSpPr>
          <p:cNvPr id="154" name="Google Shape;154;p3"/>
          <p:cNvGrpSpPr/>
          <p:nvPr/>
        </p:nvGrpSpPr>
        <p:grpSpPr>
          <a:xfrm>
            <a:off x="1725761" y="2185232"/>
            <a:ext cx="8223781" cy="3234131"/>
            <a:chOff x="527299" y="1657213"/>
            <a:chExt cx="4105189" cy="2225638"/>
          </a:xfrm>
        </p:grpSpPr>
        <p:sp>
          <p:nvSpPr>
            <p:cNvPr id="155" name="Google Shape;155;p3"/>
            <p:cNvSpPr txBox="1"/>
            <p:nvPr/>
          </p:nvSpPr>
          <p:spPr>
            <a:xfrm>
              <a:off x="527300" y="1657213"/>
              <a:ext cx="2874937"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1. INTRODUCTION ET CADRAGE THEORIQUE</a:t>
              </a:r>
              <a:endParaRPr sz="1270">
                <a:solidFill>
                  <a:schemeClr val="dk1"/>
                </a:solidFill>
                <a:latin typeface="Arial Black"/>
                <a:ea typeface="Arial Black"/>
                <a:cs typeface="Arial Black"/>
                <a:sym typeface="Arial Black"/>
              </a:endParaRPr>
            </a:p>
          </p:txBody>
        </p:sp>
        <p:sp>
          <p:nvSpPr>
            <p:cNvPr id="156" name="Google Shape;156;p3"/>
            <p:cNvSpPr txBox="1"/>
            <p:nvPr/>
          </p:nvSpPr>
          <p:spPr>
            <a:xfrm>
              <a:off x="527300" y="1948459"/>
              <a:ext cx="314300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 LES COMMUNAUTES EN LIGNE</a:t>
              </a:r>
              <a:endParaRPr sz="1270">
                <a:solidFill>
                  <a:schemeClr val="dk1"/>
                </a:solidFill>
                <a:latin typeface="Arial Black"/>
                <a:ea typeface="Arial Black"/>
                <a:cs typeface="Arial Black"/>
                <a:sym typeface="Arial Black"/>
              </a:endParaRPr>
            </a:p>
          </p:txBody>
        </p:sp>
        <p:sp>
          <p:nvSpPr>
            <p:cNvPr id="157" name="Google Shape;157;p3"/>
            <p:cNvSpPr txBox="1"/>
            <p:nvPr/>
          </p:nvSpPr>
          <p:spPr>
            <a:xfrm>
              <a:off x="527300" y="2239706"/>
              <a:ext cx="4105188"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3. RESEAUX SOCIAUX ET DIFFUSION DE L’INFORMATION + INTERVENTION ALEXANDRE DORE</a:t>
              </a:r>
              <a:endParaRPr sz="1270">
                <a:solidFill>
                  <a:schemeClr val="dk1"/>
                </a:solidFill>
                <a:latin typeface="Arial Black"/>
                <a:ea typeface="Arial Black"/>
                <a:cs typeface="Arial Black"/>
                <a:sym typeface="Arial Black"/>
              </a:endParaRPr>
            </a:p>
          </p:txBody>
        </p:sp>
        <p:sp>
          <p:nvSpPr>
            <p:cNvPr id="158" name="Google Shape;158;p3"/>
            <p:cNvSpPr txBox="1"/>
            <p:nvPr/>
          </p:nvSpPr>
          <p:spPr>
            <a:xfrm>
              <a:off x="527299" y="2530952"/>
              <a:ext cx="3186877"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4. INTELLIGENCE ARTIFICIELLE</a:t>
              </a:r>
              <a:endParaRPr sz="1270">
                <a:solidFill>
                  <a:schemeClr val="dk1"/>
                </a:solidFill>
                <a:latin typeface="Arial Black"/>
                <a:ea typeface="Arial Black"/>
                <a:cs typeface="Arial Black"/>
                <a:sym typeface="Arial Black"/>
              </a:endParaRPr>
            </a:p>
          </p:txBody>
        </p:sp>
        <p:sp>
          <p:nvSpPr>
            <p:cNvPr id="159" name="Google Shape;159;p3"/>
            <p:cNvSpPr txBox="1"/>
            <p:nvPr/>
          </p:nvSpPr>
          <p:spPr>
            <a:xfrm>
              <a:off x="527300" y="2822199"/>
              <a:ext cx="2596792"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5. MEDIAS, CONTENUS EN LIGNE ET NUMERIQUE</a:t>
              </a:r>
              <a:endParaRPr sz="1270">
                <a:solidFill>
                  <a:schemeClr val="dk1"/>
                </a:solidFill>
                <a:latin typeface="Arial Black"/>
                <a:ea typeface="Arial Black"/>
                <a:cs typeface="Arial Black"/>
                <a:sym typeface="Arial Black"/>
              </a:endParaRPr>
            </a:p>
          </p:txBody>
        </p:sp>
        <p:sp>
          <p:nvSpPr>
            <p:cNvPr id="160" name="Google Shape;160;p3"/>
            <p:cNvSpPr txBox="1"/>
            <p:nvPr/>
          </p:nvSpPr>
          <p:spPr>
            <a:xfrm>
              <a:off x="527300" y="3113445"/>
              <a:ext cx="337160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6. INTERNET, DEMOCRATIE ET PRATIQUES D’INFLUENCE</a:t>
              </a:r>
              <a:endParaRPr sz="1270">
                <a:solidFill>
                  <a:schemeClr val="dk1"/>
                </a:solidFill>
                <a:latin typeface="Arial Black"/>
                <a:ea typeface="Arial Black"/>
                <a:cs typeface="Arial Black"/>
                <a:sym typeface="Arial Black"/>
              </a:endParaRPr>
            </a:p>
          </p:txBody>
        </p:sp>
        <p:sp>
          <p:nvSpPr>
            <p:cNvPr id="161" name="Google Shape;161;p3"/>
            <p:cNvSpPr txBox="1"/>
            <p:nvPr/>
          </p:nvSpPr>
          <p:spPr>
            <a:xfrm>
              <a:off x="527300" y="3404692"/>
              <a:ext cx="2668939"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7. NUMERIQUE ET ORGANISATIONS</a:t>
              </a:r>
              <a:endParaRPr sz="1270">
                <a:solidFill>
                  <a:schemeClr val="dk1"/>
                </a:solidFill>
                <a:latin typeface="Arial Black"/>
                <a:ea typeface="Arial Black"/>
                <a:cs typeface="Arial Black"/>
                <a:sym typeface="Arial Black"/>
              </a:endParaRPr>
            </a:p>
          </p:txBody>
        </p:sp>
        <p:sp>
          <p:nvSpPr>
            <p:cNvPr id="162" name="Google Shape;162;p3"/>
            <p:cNvSpPr txBox="1"/>
            <p:nvPr/>
          </p:nvSpPr>
          <p:spPr>
            <a:xfrm>
              <a:off x="546100" y="3695939"/>
              <a:ext cx="243840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8. SOCIOLOGIE DES LOGICIELS + VALIDATIONS</a:t>
              </a:r>
              <a:endParaRPr sz="1270">
                <a:solidFill>
                  <a:schemeClr val="dk1"/>
                </a:solidFill>
                <a:latin typeface="Arial Black"/>
                <a:ea typeface="Arial Black"/>
                <a:cs typeface="Arial Black"/>
                <a:sym typeface="Arial Black"/>
              </a:endParaRPr>
            </a:p>
          </p:txBody>
        </p:sp>
      </p:grpSp>
      <p:grpSp>
        <p:nvGrpSpPr>
          <p:cNvPr id="163" name="Google Shape;163;p3"/>
          <p:cNvGrpSpPr/>
          <p:nvPr/>
        </p:nvGrpSpPr>
        <p:grpSpPr>
          <a:xfrm>
            <a:off x="10286999" y="2185232"/>
            <a:ext cx="3106615" cy="3234131"/>
            <a:chOff x="527298" y="1657213"/>
            <a:chExt cx="6972462" cy="2225638"/>
          </a:xfrm>
        </p:grpSpPr>
        <p:sp>
          <p:nvSpPr>
            <p:cNvPr id="164" name="Google Shape;164;p3"/>
            <p:cNvSpPr txBox="1"/>
            <p:nvPr/>
          </p:nvSpPr>
          <p:spPr>
            <a:xfrm>
              <a:off x="527300" y="1657213"/>
              <a:ext cx="2515856"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29/04/2025</a:t>
              </a:r>
              <a:endParaRPr sz="1270">
                <a:solidFill>
                  <a:schemeClr val="dk1"/>
                </a:solidFill>
                <a:latin typeface="Arial Black"/>
                <a:ea typeface="Arial Black"/>
                <a:cs typeface="Arial Black"/>
                <a:sym typeface="Arial Black"/>
              </a:endParaRPr>
            </a:p>
          </p:txBody>
        </p:sp>
        <p:sp>
          <p:nvSpPr>
            <p:cNvPr id="165" name="Google Shape;165;p3"/>
            <p:cNvSpPr txBox="1"/>
            <p:nvPr/>
          </p:nvSpPr>
          <p:spPr>
            <a:xfrm>
              <a:off x="527300" y="1948459"/>
              <a:ext cx="6499715"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13/05/2025</a:t>
              </a:r>
              <a:endParaRPr sz="1270">
                <a:solidFill>
                  <a:schemeClr val="dk1"/>
                </a:solidFill>
                <a:latin typeface="Arial Black"/>
                <a:ea typeface="Arial Black"/>
                <a:cs typeface="Arial Black"/>
                <a:sym typeface="Arial Black"/>
              </a:endParaRPr>
            </a:p>
          </p:txBody>
        </p:sp>
        <p:sp>
          <p:nvSpPr>
            <p:cNvPr id="166" name="Google Shape;166;p3"/>
            <p:cNvSpPr txBox="1"/>
            <p:nvPr/>
          </p:nvSpPr>
          <p:spPr>
            <a:xfrm>
              <a:off x="527298" y="2239706"/>
              <a:ext cx="4073475"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20/05/2025</a:t>
              </a:r>
              <a:endParaRPr sz="1270">
                <a:solidFill>
                  <a:schemeClr val="dk1"/>
                </a:solidFill>
                <a:latin typeface="Arial Black"/>
                <a:ea typeface="Arial Black"/>
                <a:cs typeface="Arial Black"/>
                <a:sym typeface="Arial Black"/>
              </a:endParaRPr>
            </a:p>
          </p:txBody>
        </p:sp>
        <p:sp>
          <p:nvSpPr>
            <p:cNvPr id="167" name="Google Shape;167;p3"/>
            <p:cNvSpPr txBox="1"/>
            <p:nvPr/>
          </p:nvSpPr>
          <p:spPr>
            <a:xfrm>
              <a:off x="527300" y="2530952"/>
              <a:ext cx="4291469"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27/05/2025</a:t>
              </a:r>
              <a:endParaRPr sz="1270">
                <a:solidFill>
                  <a:schemeClr val="dk1"/>
                </a:solidFill>
                <a:latin typeface="Arial Black"/>
                <a:ea typeface="Arial Black"/>
                <a:cs typeface="Arial Black"/>
                <a:sym typeface="Arial Black"/>
              </a:endParaRPr>
            </a:p>
          </p:txBody>
        </p:sp>
        <p:sp>
          <p:nvSpPr>
            <p:cNvPr id="168" name="Google Shape;168;p3"/>
            <p:cNvSpPr txBox="1"/>
            <p:nvPr/>
          </p:nvSpPr>
          <p:spPr>
            <a:xfrm>
              <a:off x="527300" y="2822199"/>
              <a:ext cx="3835794"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03/06/2025</a:t>
              </a:r>
              <a:endParaRPr sz="1270">
                <a:solidFill>
                  <a:schemeClr val="dk1"/>
                </a:solidFill>
                <a:latin typeface="Arial Black"/>
                <a:ea typeface="Arial Black"/>
                <a:cs typeface="Arial Black"/>
                <a:sym typeface="Arial Black"/>
              </a:endParaRPr>
            </a:p>
          </p:txBody>
        </p:sp>
        <p:sp>
          <p:nvSpPr>
            <p:cNvPr id="169" name="Google Shape;169;p3"/>
            <p:cNvSpPr txBox="1"/>
            <p:nvPr/>
          </p:nvSpPr>
          <p:spPr>
            <a:xfrm>
              <a:off x="527300" y="3113445"/>
              <a:ext cx="697246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10/06/2025</a:t>
              </a:r>
              <a:endParaRPr sz="1270">
                <a:solidFill>
                  <a:schemeClr val="dk1"/>
                </a:solidFill>
                <a:latin typeface="Arial Black"/>
                <a:ea typeface="Arial Black"/>
                <a:cs typeface="Arial Black"/>
                <a:sym typeface="Arial Black"/>
              </a:endParaRPr>
            </a:p>
          </p:txBody>
        </p:sp>
        <p:sp>
          <p:nvSpPr>
            <p:cNvPr id="170" name="Google Shape;170;p3"/>
            <p:cNvSpPr txBox="1"/>
            <p:nvPr/>
          </p:nvSpPr>
          <p:spPr>
            <a:xfrm>
              <a:off x="527298" y="3404692"/>
              <a:ext cx="4200853"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17/06/2025</a:t>
              </a:r>
              <a:endParaRPr sz="1270">
                <a:solidFill>
                  <a:schemeClr val="dk1"/>
                </a:solidFill>
                <a:latin typeface="Arial Black"/>
                <a:ea typeface="Arial Black"/>
                <a:cs typeface="Arial Black"/>
                <a:sym typeface="Arial Black"/>
              </a:endParaRPr>
            </a:p>
          </p:txBody>
        </p:sp>
        <p:sp>
          <p:nvSpPr>
            <p:cNvPr id="171" name="Google Shape;171;p3"/>
            <p:cNvSpPr txBox="1"/>
            <p:nvPr/>
          </p:nvSpPr>
          <p:spPr>
            <a:xfrm>
              <a:off x="546099" y="3695939"/>
              <a:ext cx="5042604"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24/06/2025</a:t>
              </a:r>
              <a:endParaRPr sz="1270">
                <a:solidFill>
                  <a:schemeClr val="dk1"/>
                </a:solidFill>
                <a:latin typeface="Arial Black"/>
                <a:ea typeface="Arial Black"/>
                <a:cs typeface="Arial Black"/>
                <a:sym typeface="Arial Black"/>
              </a:endParaRPr>
            </a:p>
          </p:txBody>
        </p:sp>
      </p:grpSp>
      <p:sp>
        <p:nvSpPr>
          <p:cNvPr id="172" name="Google Shape;172;p3"/>
          <p:cNvSpPr txBox="1"/>
          <p:nvPr>
            <p:ph idx="10" type="dt"/>
          </p:nvPr>
        </p:nvSpPr>
        <p:spPr>
          <a:xfrm>
            <a:off x="609600" y="6377940"/>
            <a:ext cx="2804160" cy="251183"/>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FR"/>
              <a:t>29/05/2025</a:t>
            </a:r>
            <a:endParaRPr/>
          </a:p>
        </p:txBody>
      </p:sp>
      <p:sp>
        <p:nvSpPr>
          <p:cNvPr id="173" name="Google Shape;173;p3"/>
          <p:cNvSpPr txBox="1"/>
          <p:nvPr>
            <p:ph idx="12" type="sldNum"/>
          </p:nvPr>
        </p:nvSpPr>
        <p:spPr>
          <a:xfrm>
            <a:off x="11048095" y="6377940"/>
            <a:ext cx="534305" cy="251183"/>
          </a:xfrm>
          <a:prstGeom prst="rect">
            <a:avLst/>
          </a:prstGeom>
          <a:solidFill>
            <a:srgbClr val="C82254"/>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174" name="Google Shape;174;p3"/>
          <p:cNvSpPr/>
          <p:nvPr/>
        </p:nvSpPr>
        <p:spPr>
          <a:xfrm>
            <a:off x="1637847" y="2556286"/>
            <a:ext cx="9677400" cy="423218"/>
          </a:xfrm>
          <a:prstGeom prst="rect">
            <a:avLst/>
          </a:prstGeom>
          <a:noFill/>
          <a:ln cap="flat" cmpd="sng" w="38100">
            <a:solidFill>
              <a:srgbClr val="C822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9"/>
          <p:cNvSpPr txBox="1"/>
          <p:nvPr>
            <p:ph type="title"/>
          </p:nvPr>
        </p:nvSpPr>
        <p:spPr>
          <a:xfrm>
            <a:off x="838200" y="603498"/>
            <a:ext cx="10515600" cy="89827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902"/>
              <a:buFont typeface="Tahoma"/>
              <a:buNone/>
            </a:pPr>
            <a:r>
              <a:rPr b="1" lang="fr-FR" sz="2902">
                <a:latin typeface="Tahoma"/>
                <a:ea typeface="Tahoma"/>
                <a:cs typeface="Tahoma"/>
                <a:sym typeface="Tahoma"/>
              </a:rPr>
              <a:t>Moment discussion</a:t>
            </a:r>
            <a:endParaRPr/>
          </a:p>
        </p:txBody>
      </p:sp>
      <p:sp>
        <p:nvSpPr>
          <p:cNvPr id="402" name="Google Shape;40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fr-FR"/>
              <a:t>29/05/2025</a:t>
            </a:r>
            <a:endParaRPr/>
          </a:p>
        </p:txBody>
      </p:sp>
      <p:sp>
        <p:nvSpPr>
          <p:cNvPr id="403" name="Google Shape;40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0"/>
          <p:cNvSpPr txBox="1"/>
          <p:nvPr/>
        </p:nvSpPr>
        <p:spPr>
          <a:xfrm>
            <a:off x="2516187" y="2370978"/>
            <a:ext cx="7159625" cy="221599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800"/>
              <a:buFont typeface="Play"/>
              <a:buNone/>
            </a:pPr>
            <a:r>
              <a:rPr b="1" lang="fr-FR" sz="4800">
                <a:solidFill>
                  <a:schemeClr val="lt1"/>
                </a:solidFill>
                <a:latin typeface="Play"/>
                <a:ea typeface="Play"/>
                <a:cs typeface="Play"/>
                <a:sym typeface="Play"/>
              </a:rPr>
              <a:t>IV Numérique et liens sociaux</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Sociologie des réseaux sociaux et sociologie des réseaux sociaux</a:t>
            </a:r>
            <a:endParaRPr/>
          </a:p>
        </p:txBody>
      </p:sp>
      <p:sp>
        <p:nvSpPr>
          <p:cNvPr id="414" name="Google Shape;414;p31"/>
          <p:cNvSpPr txBox="1"/>
          <p:nvPr/>
        </p:nvSpPr>
        <p:spPr>
          <a:xfrm>
            <a:off x="859760" y="2190773"/>
            <a:ext cx="3661440" cy="375487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fr-FR" sz="2000">
                <a:solidFill>
                  <a:schemeClr val="dk1"/>
                </a:solidFill>
                <a:latin typeface="Arial"/>
                <a:ea typeface="Arial"/>
                <a:cs typeface="Arial"/>
                <a:sym typeface="Arial"/>
              </a:rPr>
              <a:t>Technique historique </a:t>
            </a:r>
            <a:r>
              <a:rPr lang="fr-FR" sz="2000">
                <a:solidFill>
                  <a:schemeClr val="dk1"/>
                </a:solidFill>
                <a:latin typeface="Arial"/>
                <a:ea typeface="Arial"/>
                <a:cs typeface="Arial"/>
                <a:sym typeface="Arial"/>
              </a:rPr>
              <a:t>de la sociologie (voir travaux de Mercklé ou Lazega)</a:t>
            </a:r>
            <a:endParaRPr/>
          </a:p>
          <a:p>
            <a:pPr indent="-285750" lvl="0" marL="28575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Un individu statistique est représenté comme </a:t>
            </a:r>
            <a:r>
              <a:rPr b="1" lang="fr-FR" sz="2000">
                <a:solidFill>
                  <a:schemeClr val="dk1"/>
                </a:solidFill>
                <a:latin typeface="Arial"/>
                <a:ea typeface="Arial"/>
                <a:cs typeface="Arial"/>
                <a:sym typeface="Arial"/>
              </a:rPr>
              <a:t>nœud</a:t>
            </a:r>
            <a:r>
              <a:rPr lang="fr-FR" sz="2000">
                <a:solidFill>
                  <a:schemeClr val="dk1"/>
                </a:solidFill>
                <a:latin typeface="Arial"/>
                <a:ea typeface="Arial"/>
                <a:cs typeface="Arial"/>
                <a:sym typeface="Arial"/>
              </a:rPr>
              <a:t> et sa relation avec un autre nœud comme un </a:t>
            </a:r>
            <a:r>
              <a:rPr b="1" lang="fr-FR" sz="2000">
                <a:solidFill>
                  <a:schemeClr val="dk1"/>
                </a:solidFill>
                <a:latin typeface="Arial"/>
                <a:ea typeface="Arial"/>
                <a:cs typeface="Arial"/>
                <a:sym typeface="Arial"/>
              </a:rPr>
              <a:t>lien</a:t>
            </a:r>
            <a:r>
              <a:rPr lang="fr-FR" sz="20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2000"/>
              <a:buFont typeface="Arial"/>
              <a:buChar char="•"/>
            </a:pPr>
            <a:r>
              <a:rPr lang="fr-FR" sz="2000">
                <a:solidFill>
                  <a:schemeClr val="dk1"/>
                </a:solidFill>
                <a:latin typeface="Arial"/>
                <a:ea typeface="Arial"/>
                <a:cs typeface="Arial"/>
                <a:sym typeface="Arial"/>
              </a:rPr>
              <a:t>On peut représenter divers liens : abonnement, abonné mutuel, amitié, relation de conseil, …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415" name="Google Shape;415;p31"/>
          <p:cNvPicPr preferRelativeResize="0"/>
          <p:nvPr/>
        </p:nvPicPr>
        <p:blipFill rotWithShape="1">
          <a:blip r:embed="rId3">
            <a:alphaModFix/>
          </a:blip>
          <a:srcRect b="0" l="0" r="0" t="0"/>
          <a:stretch/>
        </p:blipFill>
        <p:spPr>
          <a:xfrm>
            <a:off x="7916336" y="1838960"/>
            <a:ext cx="3419191" cy="3566160"/>
          </a:xfrm>
          <a:prstGeom prst="rect">
            <a:avLst/>
          </a:prstGeom>
          <a:noFill/>
          <a:ln>
            <a:noFill/>
          </a:ln>
        </p:spPr>
      </p:pic>
      <p:pic>
        <p:nvPicPr>
          <p:cNvPr id="416" name="Google Shape;416;p31"/>
          <p:cNvPicPr preferRelativeResize="0"/>
          <p:nvPr/>
        </p:nvPicPr>
        <p:blipFill rotWithShape="1">
          <a:blip r:embed="rId4">
            <a:alphaModFix/>
          </a:blip>
          <a:srcRect b="0" l="0" r="0" t="0"/>
          <a:stretch/>
        </p:blipFill>
        <p:spPr>
          <a:xfrm>
            <a:off x="4445553" y="4726592"/>
            <a:ext cx="3661440" cy="20232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2"/>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Est-ce qu’Internet rend moins sociable ? </a:t>
            </a:r>
            <a:endParaRPr/>
          </a:p>
        </p:txBody>
      </p:sp>
      <p:pic>
        <p:nvPicPr>
          <p:cNvPr descr="Une image contenant texte, bowling, sport, habits&#10;&#10;Le contenu généré par l’IA peut être incorrect." id="422" name="Google Shape;422;p32"/>
          <p:cNvPicPr preferRelativeResize="0"/>
          <p:nvPr/>
        </p:nvPicPr>
        <p:blipFill rotWithShape="1">
          <a:blip r:embed="rId3">
            <a:alphaModFix/>
          </a:blip>
          <a:srcRect b="0" l="0" r="0" t="0"/>
          <a:stretch/>
        </p:blipFill>
        <p:spPr>
          <a:xfrm>
            <a:off x="9373189" y="1524000"/>
            <a:ext cx="2209211" cy="3312160"/>
          </a:xfrm>
          <a:prstGeom prst="rect">
            <a:avLst/>
          </a:prstGeom>
          <a:noFill/>
          <a:ln>
            <a:noFill/>
          </a:ln>
        </p:spPr>
      </p:pic>
      <p:pic>
        <p:nvPicPr>
          <p:cNvPr id="423" name="Google Shape;423;p32"/>
          <p:cNvPicPr preferRelativeResize="0"/>
          <p:nvPr/>
        </p:nvPicPr>
        <p:blipFill rotWithShape="1">
          <a:blip r:embed="rId4">
            <a:alphaModFix/>
          </a:blip>
          <a:srcRect b="0" l="0" r="0" t="0"/>
          <a:stretch/>
        </p:blipFill>
        <p:spPr>
          <a:xfrm>
            <a:off x="5522874" y="4699258"/>
            <a:ext cx="3661441" cy="1879583"/>
          </a:xfrm>
          <a:prstGeom prst="rect">
            <a:avLst/>
          </a:prstGeom>
          <a:noFill/>
          <a:ln>
            <a:noFill/>
          </a:ln>
        </p:spPr>
      </p:pic>
      <p:pic>
        <p:nvPicPr>
          <p:cNvPr descr="Une image contenant personne, Visage humain, sourire, habits&#10;&#10;Le contenu généré par l’IA peut être incorrect." id="424" name="Google Shape;424;p32"/>
          <p:cNvPicPr preferRelativeResize="0"/>
          <p:nvPr/>
        </p:nvPicPr>
        <p:blipFill rotWithShape="1">
          <a:blip r:embed="rId5">
            <a:alphaModFix/>
          </a:blip>
          <a:srcRect b="0" l="0" r="0" t="0"/>
          <a:stretch/>
        </p:blipFill>
        <p:spPr>
          <a:xfrm>
            <a:off x="6564127" y="1892206"/>
            <a:ext cx="1809750" cy="2533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Capital social et numérique </a:t>
            </a:r>
            <a:endParaRPr/>
          </a:p>
        </p:txBody>
      </p:sp>
      <p:pic>
        <p:nvPicPr>
          <p:cNvPr descr="Une image contenant cercle, dessin humoristique, art&#10;&#10;Le contenu généré par l’IA peut être incorrect." id="430" name="Google Shape;430;p33"/>
          <p:cNvPicPr preferRelativeResize="0"/>
          <p:nvPr/>
        </p:nvPicPr>
        <p:blipFill rotWithShape="1">
          <a:blip r:embed="rId3">
            <a:alphaModFix/>
          </a:blip>
          <a:srcRect b="0" l="0" r="0" t="0"/>
          <a:stretch/>
        </p:blipFill>
        <p:spPr>
          <a:xfrm>
            <a:off x="8107680" y="1888130"/>
            <a:ext cx="4084320" cy="2296701"/>
          </a:xfrm>
          <a:prstGeom prst="rect">
            <a:avLst/>
          </a:prstGeom>
          <a:noFill/>
          <a:ln>
            <a:noFill/>
          </a:ln>
        </p:spPr>
      </p:pic>
      <p:pic>
        <p:nvPicPr>
          <p:cNvPr descr="Une image contenant art&#10;&#10;Le contenu généré par l’IA peut être incorrect." id="431" name="Google Shape;431;p33"/>
          <p:cNvPicPr preferRelativeResize="0"/>
          <p:nvPr/>
        </p:nvPicPr>
        <p:blipFill rotWithShape="1">
          <a:blip r:embed="rId4">
            <a:alphaModFix/>
          </a:blip>
          <a:srcRect b="0" l="0" r="0" t="0"/>
          <a:stretch/>
        </p:blipFill>
        <p:spPr>
          <a:xfrm>
            <a:off x="5080000" y="4184831"/>
            <a:ext cx="3423920" cy="227923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4"/>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L’individu au centre ? </a:t>
            </a:r>
            <a:endParaRPr/>
          </a:p>
        </p:txBody>
      </p:sp>
      <p:sp>
        <p:nvSpPr>
          <p:cNvPr id="437" name="Google Shape;437;p34"/>
          <p:cNvSpPr txBox="1"/>
          <p:nvPr/>
        </p:nvSpPr>
        <p:spPr>
          <a:xfrm>
            <a:off x="5386977" y="1956863"/>
            <a:ext cx="60960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Arial"/>
                <a:ea typeface="Arial"/>
                <a:cs typeface="Arial"/>
                <a:sym typeface="Arial"/>
              </a:rPr>
              <a:t>Pour Danah Boyd et Nicole Ellison, les dispositifs de réseaux sociaux introduisent donc trois déplacements majeurs : ils rendent visibles les réseaux des individus ; ils organisent internet avant tout autour des individus (et de leurs profils) et reconfigurent l’organisation des communautés d’intérêt ; ils constituent « une audience imaginée qui oriente les comportements et les normes » (Boyd et Ellison, 2007).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5"/>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Les inégalités rejouées ? </a:t>
            </a:r>
            <a:endParaRPr/>
          </a:p>
        </p:txBody>
      </p:sp>
      <p:pic>
        <p:nvPicPr>
          <p:cNvPr id="443" name="Google Shape;443;p35"/>
          <p:cNvPicPr preferRelativeResize="0"/>
          <p:nvPr/>
        </p:nvPicPr>
        <p:blipFill rotWithShape="1">
          <a:blip r:embed="rId3">
            <a:alphaModFix/>
          </a:blip>
          <a:srcRect b="0" l="0" r="0" t="0"/>
          <a:stretch/>
        </p:blipFill>
        <p:spPr>
          <a:xfrm>
            <a:off x="8172430" y="1405770"/>
            <a:ext cx="3661440" cy="2023229"/>
          </a:xfrm>
          <a:prstGeom prst="rect">
            <a:avLst/>
          </a:prstGeom>
          <a:noFill/>
          <a:ln>
            <a:noFill/>
          </a:ln>
        </p:spPr>
      </p:pic>
      <p:pic>
        <p:nvPicPr>
          <p:cNvPr descr="Une image contenant Police, Graphique, capture d’écran, texte&#10;&#10;Le contenu généré par l’IA peut être incorrect." id="444" name="Google Shape;444;p35"/>
          <p:cNvPicPr preferRelativeResize="0"/>
          <p:nvPr/>
        </p:nvPicPr>
        <p:blipFill rotWithShape="1">
          <a:blip r:embed="rId4">
            <a:alphaModFix/>
          </a:blip>
          <a:srcRect b="0" l="0" r="0" t="0"/>
          <a:stretch/>
        </p:blipFill>
        <p:spPr>
          <a:xfrm>
            <a:off x="4738350" y="1816103"/>
            <a:ext cx="3434080" cy="2146300"/>
          </a:xfrm>
          <a:prstGeom prst="rect">
            <a:avLst/>
          </a:prstGeom>
          <a:noFill/>
          <a:ln>
            <a:noFill/>
          </a:ln>
        </p:spPr>
      </p:pic>
      <p:sp>
        <p:nvSpPr>
          <p:cNvPr id="445" name="Google Shape;445;p35"/>
          <p:cNvSpPr txBox="1"/>
          <p:nvPr/>
        </p:nvSpPr>
        <p:spPr>
          <a:xfrm>
            <a:off x="5486400" y="4254976"/>
            <a:ext cx="6096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Arial"/>
                <a:ea typeface="Arial"/>
                <a:cs typeface="Arial"/>
                <a:sym typeface="Arial"/>
              </a:rPr>
              <a:t>« (9% des ouvriers contre 2% des cadres). 36% des retraités sont en situation d’illectronisme : 53% des anciens ouvriers, 51% des anciens agriculteurs, commerçants et artisans mais 23% des retraités ayant occupé une profession intermédiaire et 10% des anciens cadres ; » (Vie Publique, source INSEE)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6"/>
          <p:cNvSpPr txBox="1"/>
          <p:nvPr>
            <p:ph type="title"/>
          </p:nvPr>
        </p:nvSpPr>
        <p:spPr>
          <a:xfrm>
            <a:off x="838200" y="603498"/>
            <a:ext cx="10515600" cy="89827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902"/>
              <a:buFont typeface="Tahoma"/>
              <a:buNone/>
            </a:pPr>
            <a:r>
              <a:rPr b="1" lang="fr-FR" sz="2902">
                <a:latin typeface="Tahoma"/>
                <a:ea typeface="Tahoma"/>
                <a:cs typeface="Tahoma"/>
                <a:sym typeface="Tahoma"/>
              </a:rPr>
              <a:t>Moment discussion</a:t>
            </a:r>
            <a:endParaRPr/>
          </a:p>
        </p:txBody>
      </p:sp>
      <p:sp>
        <p:nvSpPr>
          <p:cNvPr id="451" name="Google Shape;45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fr-FR"/>
              <a:t>29/05/2025</a:t>
            </a:r>
            <a:endParaRPr/>
          </a:p>
        </p:txBody>
      </p:sp>
      <p:sp>
        <p:nvSpPr>
          <p:cNvPr id="452" name="Google Shape;45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7"/>
          <p:cNvSpPr txBox="1"/>
          <p:nvPr/>
        </p:nvSpPr>
        <p:spPr>
          <a:xfrm>
            <a:off x="2516187" y="2321004"/>
            <a:ext cx="7159625" cy="221599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800"/>
              <a:buFont typeface="Tahoma"/>
              <a:buNone/>
            </a:pPr>
            <a:r>
              <a:rPr b="1" lang="fr-FR" sz="4800">
                <a:solidFill>
                  <a:schemeClr val="lt1"/>
                </a:solidFill>
                <a:latin typeface="Tahoma"/>
                <a:ea typeface="Tahoma"/>
                <a:cs typeface="Tahoma"/>
                <a:sym typeface="Tahoma"/>
              </a:rPr>
              <a:t>Partie V</a:t>
            </a:r>
            <a:br>
              <a:rPr b="1" lang="fr-FR" sz="4800">
                <a:solidFill>
                  <a:schemeClr val="lt1"/>
                </a:solidFill>
                <a:latin typeface="Tahoma"/>
                <a:ea typeface="Tahoma"/>
                <a:cs typeface="Tahoma"/>
                <a:sym typeface="Tahoma"/>
              </a:rPr>
            </a:br>
            <a:r>
              <a:rPr b="1" lang="fr-FR" sz="4800">
                <a:solidFill>
                  <a:schemeClr val="lt1"/>
                </a:solidFill>
                <a:latin typeface="Tahoma"/>
                <a:ea typeface="Tahoma"/>
                <a:cs typeface="Tahoma"/>
                <a:sym typeface="Tahoma"/>
              </a:rPr>
              <a:t>Bibliographie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8"/>
          <p:cNvSpPr txBox="1"/>
          <p:nvPr>
            <p:ph idx="10" type="dt"/>
          </p:nvPr>
        </p:nvSpPr>
        <p:spPr>
          <a:xfrm>
            <a:off x="609600" y="6377940"/>
            <a:ext cx="2804160" cy="251183"/>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FR"/>
              <a:t>29/05/2025</a:t>
            </a:r>
            <a:endParaRPr/>
          </a:p>
        </p:txBody>
      </p:sp>
      <p:sp>
        <p:nvSpPr>
          <p:cNvPr id="463" name="Google Shape;463;p38"/>
          <p:cNvSpPr txBox="1"/>
          <p:nvPr>
            <p:ph idx="12" type="sldNum"/>
          </p:nvPr>
        </p:nvSpPr>
        <p:spPr>
          <a:xfrm>
            <a:off x="11048095" y="6377940"/>
            <a:ext cx="534305" cy="251183"/>
          </a:xfrm>
          <a:prstGeom prst="rect">
            <a:avLst/>
          </a:prstGeom>
          <a:solidFill>
            <a:srgbClr val="C82254"/>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464" name="Google Shape;464;p38"/>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solidFill>
                  <a:schemeClr val="dk1"/>
                </a:solidFill>
              </a:rPr>
              <a:t>Textes théoriques</a:t>
            </a:r>
            <a:endParaRPr/>
          </a:p>
        </p:txBody>
      </p:sp>
      <p:sp>
        <p:nvSpPr>
          <p:cNvPr id="465" name="Google Shape;465;p38"/>
          <p:cNvSpPr txBox="1"/>
          <p:nvPr/>
        </p:nvSpPr>
        <p:spPr>
          <a:xfrm>
            <a:off x="319182" y="1595021"/>
            <a:ext cx="11761781" cy="54476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ADAMIC L.A.</a:t>
            </a:r>
            <a:r>
              <a:rPr lang="fr-FR" sz="1200">
                <a:solidFill>
                  <a:schemeClr val="dk1"/>
                </a:solidFill>
                <a:latin typeface="Arial"/>
                <a:ea typeface="Arial"/>
                <a:cs typeface="Arial"/>
                <a:sym typeface="Arial"/>
              </a:rPr>
              <a:t>, </a:t>
            </a:r>
            <a:r>
              <a:rPr lang="fr-FR" sz="1200" cap="small">
                <a:solidFill>
                  <a:schemeClr val="dk1"/>
                </a:solidFill>
                <a:latin typeface="Arial"/>
                <a:ea typeface="Arial"/>
                <a:cs typeface="Arial"/>
                <a:sym typeface="Arial"/>
              </a:rPr>
              <a:t>ADAR E.</a:t>
            </a:r>
            <a:r>
              <a:rPr lang="fr-FR" sz="1200">
                <a:solidFill>
                  <a:schemeClr val="dk1"/>
                </a:solidFill>
                <a:latin typeface="Arial"/>
                <a:ea typeface="Arial"/>
                <a:cs typeface="Arial"/>
                <a:sym typeface="Arial"/>
              </a:rPr>
              <a:t>, 2003, « Friends and neighbors on the Web », </a:t>
            </a:r>
            <a:r>
              <a:rPr i="1" lang="fr-FR" sz="1200">
                <a:solidFill>
                  <a:schemeClr val="dk1"/>
                </a:solidFill>
                <a:latin typeface="Arial"/>
                <a:ea typeface="Arial"/>
                <a:cs typeface="Arial"/>
                <a:sym typeface="Arial"/>
              </a:rPr>
              <a:t>Social Networks</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25</a:t>
            </a:r>
            <a:r>
              <a:rPr lang="fr-FR" sz="1200">
                <a:solidFill>
                  <a:schemeClr val="dk1"/>
                </a:solidFill>
                <a:latin typeface="Arial"/>
                <a:ea typeface="Arial"/>
                <a:cs typeface="Arial"/>
                <a:sym typeface="Arial"/>
              </a:rPr>
              <a:t>, 3, p. 211‑230.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BAGOZZI R.P.</a:t>
            </a:r>
            <a:r>
              <a:rPr lang="fr-FR" sz="1200">
                <a:solidFill>
                  <a:schemeClr val="dk1"/>
                </a:solidFill>
                <a:latin typeface="Arial"/>
                <a:ea typeface="Arial"/>
                <a:cs typeface="Arial"/>
                <a:sym typeface="Arial"/>
              </a:rPr>
              <a:t>, </a:t>
            </a:r>
            <a:r>
              <a:rPr lang="fr-FR" sz="1200" cap="small">
                <a:solidFill>
                  <a:schemeClr val="dk1"/>
                </a:solidFill>
                <a:latin typeface="Arial"/>
                <a:ea typeface="Arial"/>
                <a:cs typeface="Arial"/>
                <a:sym typeface="Arial"/>
              </a:rPr>
              <a:t>DHOKALIA U.M.</a:t>
            </a:r>
            <a:r>
              <a:rPr lang="fr-FR" sz="1200">
                <a:solidFill>
                  <a:schemeClr val="dk1"/>
                </a:solidFill>
                <a:latin typeface="Arial"/>
                <a:ea typeface="Arial"/>
                <a:cs typeface="Arial"/>
                <a:sym typeface="Arial"/>
              </a:rPr>
              <a:t>, 2002, « Intentional social action in virtual communities », </a:t>
            </a:r>
            <a:r>
              <a:rPr i="1" lang="fr-FR" sz="1200">
                <a:solidFill>
                  <a:schemeClr val="dk1"/>
                </a:solidFill>
                <a:latin typeface="Arial"/>
                <a:ea typeface="Arial"/>
                <a:cs typeface="Arial"/>
                <a:sym typeface="Arial"/>
              </a:rPr>
              <a:t>Journal of Interactive Marketing</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16</a:t>
            </a:r>
            <a:r>
              <a:rPr lang="fr-FR" sz="1200">
                <a:solidFill>
                  <a:schemeClr val="dk1"/>
                </a:solidFill>
                <a:latin typeface="Arial"/>
                <a:ea typeface="Arial"/>
                <a:cs typeface="Arial"/>
                <a:sym typeface="Arial"/>
              </a:rPr>
              <a:t>, 2, p. 2‑21.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BEAUDOIN V.</a:t>
            </a:r>
            <a:r>
              <a:rPr lang="fr-FR" sz="1200">
                <a:solidFill>
                  <a:schemeClr val="dk1"/>
                </a:solidFill>
                <a:latin typeface="Arial"/>
                <a:ea typeface="Arial"/>
                <a:cs typeface="Arial"/>
                <a:sym typeface="Arial"/>
              </a:rPr>
              <a:t>, 2018, « La carte du web consacré à la Grande Guerre », dans </a:t>
            </a:r>
            <a:r>
              <a:rPr lang="fr-FR" sz="1200" cap="small">
                <a:solidFill>
                  <a:schemeClr val="dk1"/>
                </a:solidFill>
                <a:latin typeface="Arial"/>
                <a:ea typeface="Arial"/>
                <a:cs typeface="Arial"/>
                <a:sym typeface="Arial"/>
              </a:rPr>
              <a:t>CHEVALLIER P.</a:t>
            </a:r>
            <a:r>
              <a:rPr lang="fr-FR" sz="1200">
                <a:solidFill>
                  <a:schemeClr val="dk1"/>
                </a:solidFill>
                <a:latin typeface="Arial"/>
                <a:ea typeface="Arial"/>
                <a:cs typeface="Arial"/>
                <a:sym typeface="Arial"/>
              </a:rPr>
              <a:t>, </a:t>
            </a:r>
            <a:r>
              <a:rPr lang="fr-FR" sz="1200" cap="small">
                <a:solidFill>
                  <a:schemeClr val="dk1"/>
                </a:solidFill>
                <a:latin typeface="Arial"/>
                <a:ea typeface="Arial"/>
                <a:cs typeface="Arial"/>
                <a:sym typeface="Arial"/>
              </a:rPr>
              <a:t>MAUREL L.</a:t>
            </a:r>
            <a:r>
              <a:rPr lang="fr-FR" sz="1200">
                <a:solidFill>
                  <a:schemeClr val="dk1"/>
                </a:solidFill>
                <a:latin typeface="Arial"/>
                <a:ea typeface="Arial"/>
                <a:cs typeface="Arial"/>
                <a:sym typeface="Arial"/>
              </a:rPr>
              <a:t> (dirs.), </a:t>
            </a:r>
            <a:r>
              <a:rPr i="1" lang="fr-FR" sz="1200">
                <a:solidFill>
                  <a:schemeClr val="dk1"/>
                </a:solidFill>
                <a:latin typeface="Arial"/>
                <a:ea typeface="Arial"/>
                <a:cs typeface="Arial"/>
                <a:sym typeface="Arial"/>
              </a:rPr>
              <a:t>Le web français de la Grande Guerre : Réseaux amateurs et institutionnels</a:t>
            </a:r>
            <a:r>
              <a:rPr lang="fr-FR" sz="1200">
                <a:solidFill>
                  <a:schemeClr val="dk1"/>
                </a:solidFill>
                <a:latin typeface="Arial"/>
                <a:ea typeface="Arial"/>
                <a:cs typeface="Arial"/>
                <a:sym typeface="Arial"/>
              </a:rPr>
              <a:t>, Nanterre, Presses universitaires de Paris Nanterre (Les passés dans le présent), p. 157‑197.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BEAUDOIN V.</a:t>
            </a:r>
            <a:r>
              <a:rPr lang="fr-FR" sz="1200">
                <a:solidFill>
                  <a:schemeClr val="dk1"/>
                </a:solidFill>
                <a:latin typeface="Arial"/>
                <a:ea typeface="Arial"/>
                <a:cs typeface="Arial"/>
                <a:sym typeface="Arial"/>
              </a:rPr>
              <a:t>, 2019, « Comment s’élabore la mémoire collective sur le web ? Une analyse qualitative et quantitative des pratiques d’écriture en ligne de la mémoire de la Grande Guerre », </a:t>
            </a:r>
            <a:r>
              <a:rPr i="1" lang="fr-FR" sz="1200">
                <a:solidFill>
                  <a:schemeClr val="dk1"/>
                </a:solidFill>
                <a:latin typeface="Arial"/>
                <a:ea typeface="Arial"/>
                <a:cs typeface="Arial"/>
                <a:sym typeface="Arial"/>
              </a:rPr>
              <a:t>Réseaux</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214215</a:t>
            </a:r>
            <a:r>
              <a:rPr lang="fr-FR" sz="1200">
                <a:solidFill>
                  <a:schemeClr val="dk1"/>
                </a:solidFill>
                <a:latin typeface="Arial"/>
                <a:ea typeface="Arial"/>
                <a:cs typeface="Arial"/>
                <a:sym typeface="Arial"/>
              </a:rPr>
              <a:t>, 2, p. 141‑169.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BOURDIEU P.</a:t>
            </a:r>
            <a:r>
              <a:rPr lang="fr-FR" sz="1200">
                <a:solidFill>
                  <a:schemeClr val="dk1"/>
                </a:solidFill>
                <a:latin typeface="Arial"/>
                <a:ea typeface="Arial"/>
                <a:cs typeface="Arial"/>
                <a:sym typeface="Arial"/>
              </a:rPr>
              <a:t>, 1980, « Le capital social », </a:t>
            </a:r>
            <a:r>
              <a:rPr i="1" lang="fr-FR" sz="1200">
                <a:solidFill>
                  <a:schemeClr val="dk1"/>
                </a:solidFill>
                <a:latin typeface="Arial"/>
                <a:ea typeface="Arial"/>
                <a:cs typeface="Arial"/>
                <a:sym typeface="Arial"/>
              </a:rPr>
              <a:t>Actes de la Recherche en Sciences Sociales</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31</a:t>
            </a:r>
            <a:r>
              <a:rPr lang="fr-FR" sz="1200">
                <a:solidFill>
                  <a:schemeClr val="dk1"/>
                </a:solidFill>
                <a:latin typeface="Arial"/>
                <a:ea typeface="Arial"/>
                <a:cs typeface="Arial"/>
                <a:sym typeface="Arial"/>
              </a:rPr>
              <a:t>, 1, p. 2‑3.</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CARDON D.</a:t>
            </a:r>
            <a:r>
              <a:rPr lang="fr-FR" sz="1200">
                <a:solidFill>
                  <a:schemeClr val="dk1"/>
                </a:solidFill>
                <a:latin typeface="Arial"/>
                <a:ea typeface="Arial"/>
                <a:cs typeface="Arial"/>
                <a:sym typeface="Arial"/>
              </a:rPr>
              <a:t>, </a:t>
            </a:r>
            <a:r>
              <a:rPr lang="fr-FR" sz="1200" cap="small">
                <a:solidFill>
                  <a:schemeClr val="dk1"/>
                </a:solidFill>
                <a:latin typeface="Arial"/>
                <a:ea typeface="Arial"/>
                <a:cs typeface="Arial"/>
                <a:sym typeface="Arial"/>
              </a:rPr>
              <a:t>DELAUNAY-TETEREL H.</a:t>
            </a:r>
            <a:r>
              <a:rPr lang="fr-FR" sz="1200">
                <a:solidFill>
                  <a:schemeClr val="dk1"/>
                </a:solidFill>
                <a:latin typeface="Arial"/>
                <a:ea typeface="Arial"/>
                <a:cs typeface="Arial"/>
                <a:sym typeface="Arial"/>
              </a:rPr>
              <a:t>, 2006, « La production de soi comme technique relationnelle:Un essai de typologie des blogs par leurs publics », </a:t>
            </a:r>
            <a:r>
              <a:rPr i="1" lang="fr-FR" sz="1200">
                <a:solidFill>
                  <a:schemeClr val="dk1"/>
                </a:solidFill>
                <a:latin typeface="Arial"/>
                <a:ea typeface="Arial"/>
                <a:cs typeface="Arial"/>
                <a:sym typeface="Arial"/>
              </a:rPr>
              <a:t>Réseaux</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138</a:t>
            </a:r>
            <a:r>
              <a:rPr lang="fr-FR" sz="1200">
                <a:solidFill>
                  <a:schemeClr val="dk1"/>
                </a:solidFill>
                <a:latin typeface="Arial"/>
                <a:ea typeface="Arial"/>
                <a:cs typeface="Arial"/>
                <a:sym typeface="Arial"/>
              </a:rPr>
              <a:t>, 4, p. 15‑71.</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CASILLI A.A.</a:t>
            </a:r>
            <a:r>
              <a:rPr lang="fr-FR" sz="1200">
                <a:solidFill>
                  <a:schemeClr val="dk1"/>
                </a:solidFill>
                <a:latin typeface="Arial"/>
                <a:ea typeface="Arial"/>
                <a:cs typeface="Arial"/>
                <a:sym typeface="Arial"/>
              </a:rPr>
              <a:t>, 2010, </a:t>
            </a:r>
            <a:r>
              <a:rPr i="1" lang="fr-FR" sz="1200">
                <a:solidFill>
                  <a:schemeClr val="dk1"/>
                </a:solidFill>
                <a:latin typeface="Arial"/>
                <a:ea typeface="Arial"/>
                <a:cs typeface="Arial"/>
                <a:sym typeface="Arial"/>
              </a:rPr>
              <a:t>Les Liaisons numériques. Vers une nouvelle sociabilité?: Vers une nouvelle sociabilité?</a:t>
            </a:r>
            <a:r>
              <a:rPr lang="fr-FR" sz="1200">
                <a:solidFill>
                  <a:schemeClr val="dk1"/>
                </a:solidFill>
                <a:latin typeface="Arial"/>
                <a:ea typeface="Arial"/>
                <a:cs typeface="Arial"/>
                <a:sym typeface="Arial"/>
              </a:rPr>
              <a:t>, Média Diffusion, 152 p.</a:t>
            </a:r>
            <a:endParaRPr/>
          </a:p>
          <a:p>
            <a:pPr indent="0" lvl="0" marL="0" marR="0" rtl="0" algn="l">
              <a:spcBef>
                <a:spcPts val="0"/>
              </a:spcBef>
              <a:spcAft>
                <a:spcPts val="0"/>
              </a:spcAft>
              <a:buNone/>
            </a:pPr>
            <a:r>
              <a:rPr lang="fr-FR" sz="1200" cap="small">
                <a:solidFill>
                  <a:schemeClr val="dk1"/>
                </a:solidFill>
                <a:latin typeface="Arial"/>
                <a:ea typeface="Arial"/>
                <a:cs typeface="Arial"/>
                <a:sym typeface="Arial"/>
              </a:rPr>
              <a:t>DIMAGGIO P.</a:t>
            </a:r>
            <a:r>
              <a:rPr lang="fr-FR" sz="1200">
                <a:solidFill>
                  <a:schemeClr val="dk1"/>
                </a:solidFill>
                <a:latin typeface="Arial"/>
                <a:ea typeface="Arial"/>
                <a:cs typeface="Arial"/>
                <a:sym typeface="Arial"/>
              </a:rPr>
              <a:t>, </a:t>
            </a:r>
            <a:r>
              <a:rPr lang="fr-FR" sz="1200" cap="small">
                <a:solidFill>
                  <a:schemeClr val="dk1"/>
                </a:solidFill>
                <a:latin typeface="Arial"/>
                <a:ea typeface="Arial"/>
                <a:cs typeface="Arial"/>
                <a:sym typeface="Arial"/>
              </a:rPr>
              <a:t>HARGITTAI E.</a:t>
            </a:r>
            <a:r>
              <a:rPr lang="fr-FR" sz="1200">
                <a:solidFill>
                  <a:schemeClr val="dk1"/>
                </a:solidFill>
                <a:latin typeface="Arial"/>
                <a:ea typeface="Arial"/>
                <a:cs typeface="Arial"/>
                <a:sym typeface="Arial"/>
              </a:rPr>
              <a:t>, </a:t>
            </a:r>
            <a:r>
              <a:rPr lang="fr-FR" sz="1200" cap="small">
                <a:solidFill>
                  <a:schemeClr val="dk1"/>
                </a:solidFill>
                <a:latin typeface="Arial"/>
                <a:ea typeface="Arial"/>
                <a:cs typeface="Arial"/>
                <a:sym typeface="Arial"/>
              </a:rPr>
              <a:t>NEUMAN W.R.</a:t>
            </a:r>
            <a:r>
              <a:rPr lang="fr-FR" sz="1200">
                <a:solidFill>
                  <a:schemeClr val="dk1"/>
                </a:solidFill>
                <a:latin typeface="Arial"/>
                <a:ea typeface="Arial"/>
                <a:cs typeface="Arial"/>
                <a:sym typeface="Arial"/>
              </a:rPr>
              <a:t>, </a:t>
            </a:r>
            <a:r>
              <a:rPr lang="fr-FR" sz="1200" cap="small">
                <a:solidFill>
                  <a:schemeClr val="dk1"/>
                </a:solidFill>
                <a:latin typeface="Arial"/>
                <a:ea typeface="Arial"/>
                <a:cs typeface="Arial"/>
                <a:sym typeface="Arial"/>
              </a:rPr>
              <a:t>ROBINSON J.P.</a:t>
            </a:r>
            <a:r>
              <a:rPr lang="fr-FR" sz="1200">
                <a:solidFill>
                  <a:schemeClr val="dk1"/>
                </a:solidFill>
                <a:latin typeface="Arial"/>
                <a:ea typeface="Arial"/>
                <a:cs typeface="Arial"/>
                <a:sym typeface="Arial"/>
              </a:rPr>
              <a:t>, 2001, « Social Implications of the Internet », </a:t>
            </a:r>
            <a:r>
              <a:rPr i="1" lang="fr-FR" sz="1200">
                <a:solidFill>
                  <a:schemeClr val="dk1"/>
                </a:solidFill>
                <a:latin typeface="Arial"/>
                <a:ea typeface="Arial"/>
                <a:cs typeface="Arial"/>
                <a:sym typeface="Arial"/>
              </a:rPr>
              <a:t>Annual Review of Sociology</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27</a:t>
            </a:r>
            <a:r>
              <a:rPr lang="fr-FR" sz="1200">
                <a:solidFill>
                  <a:schemeClr val="dk1"/>
                </a:solidFill>
                <a:latin typeface="Arial"/>
                <a:ea typeface="Arial"/>
                <a:cs typeface="Arial"/>
                <a:sym typeface="Arial"/>
              </a:rPr>
              <a:t>, p. 307‑336.</a:t>
            </a:r>
            <a:endParaRPr sz="12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FORSE M.</a:t>
            </a:r>
            <a:r>
              <a:rPr lang="fr-FR" sz="1200">
                <a:solidFill>
                  <a:schemeClr val="dk1"/>
                </a:solidFill>
                <a:latin typeface="Arial"/>
                <a:ea typeface="Arial"/>
                <a:cs typeface="Arial"/>
                <a:sym typeface="Arial"/>
              </a:rPr>
              <a:t>, 1991, « Les Réseaux De Sociabilité: Un État Des Lieux », </a:t>
            </a:r>
            <a:r>
              <a:rPr i="1" lang="fr-FR" sz="1200">
                <a:solidFill>
                  <a:schemeClr val="dk1"/>
                </a:solidFill>
                <a:latin typeface="Arial"/>
                <a:ea typeface="Arial"/>
                <a:cs typeface="Arial"/>
                <a:sym typeface="Arial"/>
              </a:rPr>
              <a:t>L’Année sociologique (1940/1948-)</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41</a:t>
            </a:r>
            <a:r>
              <a:rPr lang="fr-FR" sz="1200">
                <a:solidFill>
                  <a:schemeClr val="dk1"/>
                </a:solidFill>
                <a:latin typeface="Arial"/>
                <a:ea typeface="Arial"/>
                <a:cs typeface="Arial"/>
                <a:sym typeface="Arial"/>
              </a:rPr>
              <a:t>, p. 247‑264.</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FORSE M.</a:t>
            </a:r>
            <a:r>
              <a:rPr lang="fr-FR" sz="1200">
                <a:solidFill>
                  <a:schemeClr val="dk1"/>
                </a:solidFill>
                <a:latin typeface="Arial"/>
                <a:ea typeface="Arial"/>
                <a:cs typeface="Arial"/>
                <a:sym typeface="Arial"/>
              </a:rPr>
              <a:t>, 2012, « Les réseaux de sociabilité. Un état des lieux », dans </a:t>
            </a:r>
            <a:r>
              <a:rPr i="1" lang="fr-FR" sz="1200">
                <a:solidFill>
                  <a:schemeClr val="dk1"/>
                </a:solidFill>
                <a:latin typeface="Arial"/>
                <a:ea typeface="Arial"/>
                <a:cs typeface="Arial"/>
                <a:sym typeface="Arial"/>
              </a:rPr>
              <a:t>Les réseaux</a:t>
            </a:r>
            <a:r>
              <a:rPr lang="fr-FR" sz="1200">
                <a:solidFill>
                  <a:schemeClr val="dk1"/>
                </a:solidFill>
                <a:latin typeface="Arial"/>
                <a:ea typeface="Arial"/>
                <a:cs typeface="Arial"/>
                <a:sym typeface="Arial"/>
              </a:rPr>
              <a:t>, Paris, CNRS Éditions (Les essentiels d’Hermès), p. 121‑127.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FORSE M.</a:t>
            </a:r>
            <a:r>
              <a:rPr lang="fr-FR" sz="1200">
                <a:solidFill>
                  <a:schemeClr val="dk1"/>
                </a:solidFill>
                <a:latin typeface="Arial"/>
                <a:ea typeface="Arial"/>
                <a:cs typeface="Arial"/>
                <a:sym typeface="Arial"/>
              </a:rPr>
              <a:t>, </a:t>
            </a:r>
            <a:r>
              <a:rPr lang="fr-FR" sz="1200" cap="small">
                <a:solidFill>
                  <a:schemeClr val="dk1"/>
                </a:solidFill>
                <a:latin typeface="Arial"/>
                <a:ea typeface="Arial"/>
                <a:cs typeface="Arial"/>
                <a:sym typeface="Arial"/>
              </a:rPr>
              <a:t>DEGENNE A.</a:t>
            </a:r>
            <a:r>
              <a:rPr lang="fr-FR" sz="1200">
                <a:solidFill>
                  <a:schemeClr val="dk1"/>
                </a:solidFill>
                <a:latin typeface="Arial"/>
                <a:ea typeface="Arial"/>
                <a:cs typeface="Arial"/>
                <a:sym typeface="Arial"/>
              </a:rPr>
              <a:t>, 2004, </a:t>
            </a:r>
            <a:r>
              <a:rPr i="1" lang="fr-FR" sz="1200">
                <a:solidFill>
                  <a:schemeClr val="dk1"/>
                </a:solidFill>
                <a:latin typeface="Arial"/>
                <a:ea typeface="Arial"/>
                <a:cs typeface="Arial"/>
                <a:sym typeface="Arial"/>
              </a:rPr>
              <a:t>Les réseaux sociaux</a:t>
            </a:r>
            <a:r>
              <a:rPr lang="fr-FR" sz="1200">
                <a:solidFill>
                  <a:schemeClr val="dk1"/>
                </a:solidFill>
                <a:latin typeface="Arial"/>
                <a:ea typeface="Arial"/>
                <a:cs typeface="Arial"/>
                <a:sym typeface="Arial"/>
              </a:rPr>
              <a:t>, Armand Colin, Armand Colin, 296 p.</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HERAN F.</a:t>
            </a:r>
            <a:r>
              <a:rPr lang="fr-FR" sz="1200">
                <a:solidFill>
                  <a:schemeClr val="dk1"/>
                </a:solidFill>
                <a:latin typeface="Arial"/>
                <a:ea typeface="Arial"/>
                <a:cs typeface="Arial"/>
                <a:sym typeface="Arial"/>
              </a:rPr>
              <a:t>, 1988, « La sociabilité, une pratique culturelle », </a:t>
            </a:r>
            <a:r>
              <a:rPr i="1" lang="fr-FR" sz="1200">
                <a:solidFill>
                  <a:schemeClr val="dk1"/>
                </a:solidFill>
                <a:latin typeface="Arial"/>
                <a:ea typeface="Arial"/>
                <a:cs typeface="Arial"/>
                <a:sym typeface="Arial"/>
              </a:rPr>
              <a:t>Economie et Statistique</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216</a:t>
            </a:r>
            <a:r>
              <a:rPr lang="fr-FR" sz="1200">
                <a:solidFill>
                  <a:schemeClr val="dk1"/>
                </a:solidFill>
                <a:latin typeface="Arial"/>
                <a:ea typeface="Arial"/>
                <a:cs typeface="Arial"/>
                <a:sym typeface="Arial"/>
              </a:rPr>
              <a:t>, 1, p. 3‑22.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KOLLOCK P.</a:t>
            </a:r>
            <a:r>
              <a:rPr lang="fr-FR" sz="1200">
                <a:solidFill>
                  <a:schemeClr val="dk1"/>
                </a:solidFill>
                <a:latin typeface="Arial"/>
                <a:ea typeface="Arial"/>
                <a:cs typeface="Arial"/>
                <a:sym typeface="Arial"/>
              </a:rPr>
              <a:t>, 1999, « The Economies of Online Cooperation: Gifts and Public Goods in Cyberspace », dans </a:t>
            </a:r>
            <a:r>
              <a:rPr i="1" lang="fr-FR" sz="1200">
                <a:solidFill>
                  <a:schemeClr val="dk1"/>
                </a:solidFill>
                <a:latin typeface="Arial"/>
                <a:ea typeface="Arial"/>
                <a:cs typeface="Arial"/>
                <a:sym typeface="Arial"/>
              </a:rPr>
              <a:t>Communities in cyberspace</a:t>
            </a:r>
            <a:r>
              <a:rPr lang="fr-FR" sz="1200">
                <a:solidFill>
                  <a:schemeClr val="dk1"/>
                </a:solidFill>
                <a:latin typeface="Arial"/>
                <a:ea typeface="Arial"/>
                <a:cs typeface="Arial"/>
                <a:sym typeface="Arial"/>
              </a:rPr>
              <a:t>, Routledge, p. 220‑243.</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LOVELUCK B.</a:t>
            </a:r>
            <a:r>
              <a:rPr lang="fr-FR" sz="1200">
                <a:solidFill>
                  <a:schemeClr val="dk1"/>
                </a:solidFill>
                <a:latin typeface="Arial"/>
                <a:ea typeface="Arial"/>
                <a:cs typeface="Arial"/>
                <a:sym typeface="Arial"/>
              </a:rPr>
              <a:t>, 2015, « Internet, une société contre l’État ?:Libéralisme informationnel et économies politiques de l’auto-organisation en régime numérique », </a:t>
            </a:r>
            <a:r>
              <a:rPr i="1" lang="fr-FR" sz="1200">
                <a:solidFill>
                  <a:schemeClr val="dk1"/>
                </a:solidFill>
                <a:latin typeface="Arial"/>
                <a:ea typeface="Arial"/>
                <a:cs typeface="Arial"/>
                <a:sym typeface="Arial"/>
              </a:rPr>
              <a:t>Réseaux</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192</a:t>
            </a:r>
            <a:r>
              <a:rPr lang="fr-FR" sz="1200">
                <a:solidFill>
                  <a:schemeClr val="dk1"/>
                </a:solidFill>
                <a:latin typeface="Arial"/>
                <a:ea typeface="Arial"/>
                <a:cs typeface="Arial"/>
                <a:sym typeface="Arial"/>
              </a:rPr>
              <a:t>, 4, p. 235‑270.</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MORENO J.L.</a:t>
            </a:r>
            <a:r>
              <a:rPr lang="fr-FR" sz="1200">
                <a:solidFill>
                  <a:schemeClr val="dk1"/>
                </a:solidFill>
                <a:latin typeface="Arial"/>
                <a:ea typeface="Arial"/>
                <a:cs typeface="Arial"/>
                <a:sym typeface="Arial"/>
              </a:rPr>
              <a:t>, 1934, </a:t>
            </a:r>
            <a:r>
              <a:rPr i="1" lang="fr-FR" sz="1200">
                <a:solidFill>
                  <a:schemeClr val="dk1"/>
                </a:solidFill>
                <a:latin typeface="Arial"/>
                <a:ea typeface="Arial"/>
                <a:cs typeface="Arial"/>
                <a:sym typeface="Arial"/>
              </a:rPr>
              <a:t>Who shall survive?: A new approach to the problem of human interrelations</a:t>
            </a:r>
            <a:r>
              <a:rPr lang="fr-FR" sz="1200">
                <a:solidFill>
                  <a:schemeClr val="dk1"/>
                </a:solidFill>
                <a:latin typeface="Arial"/>
                <a:ea typeface="Arial"/>
                <a:cs typeface="Arial"/>
                <a:sym typeface="Arial"/>
              </a:rPr>
              <a:t>, Washington, DC, US, Nervous and Mental Disease Publishing Co (Who shall survive?: A new approach to the problem of human interrelations), xvi, 441 p.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NEVEU É.</a:t>
            </a:r>
            <a:r>
              <a:rPr lang="fr-FR" sz="1200">
                <a:solidFill>
                  <a:schemeClr val="dk1"/>
                </a:solidFill>
                <a:latin typeface="Arial"/>
                <a:ea typeface="Arial"/>
                <a:cs typeface="Arial"/>
                <a:sym typeface="Arial"/>
              </a:rPr>
              <a:t>, 2011, </a:t>
            </a:r>
            <a:r>
              <a:rPr i="1" lang="fr-FR" sz="1200">
                <a:solidFill>
                  <a:schemeClr val="dk1"/>
                </a:solidFill>
                <a:latin typeface="Arial"/>
                <a:ea typeface="Arial"/>
                <a:cs typeface="Arial"/>
                <a:sym typeface="Arial"/>
              </a:rPr>
              <a:t>Sociologie des mouvements sociaux</a:t>
            </a:r>
            <a:r>
              <a:rPr lang="fr-FR" sz="1200">
                <a:solidFill>
                  <a:schemeClr val="dk1"/>
                </a:solidFill>
                <a:latin typeface="Arial"/>
                <a:ea typeface="Arial"/>
                <a:cs typeface="Arial"/>
                <a:sym typeface="Arial"/>
              </a:rPr>
              <a:t>, La Découverte.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PUTNAM R.D.</a:t>
            </a:r>
            <a:r>
              <a:rPr lang="fr-FR" sz="1200">
                <a:solidFill>
                  <a:schemeClr val="dk1"/>
                </a:solidFill>
                <a:latin typeface="Arial"/>
                <a:ea typeface="Arial"/>
                <a:cs typeface="Arial"/>
                <a:sym typeface="Arial"/>
              </a:rPr>
              <a:t>, 2001, </a:t>
            </a:r>
            <a:r>
              <a:rPr i="1" lang="fr-FR" sz="1200">
                <a:solidFill>
                  <a:schemeClr val="dk1"/>
                </a:solidFill>
                <a:latin typeface="Arial"/>
                <a:ea typeface="Arial"/>
                <a:cs typeface="Arial"/>
                <a:sym typeface="Arial"/>
              </a:rPr>
              <a:t>Bowling Alone: The Collapse and Revival of American Community</a:t>
            </a:r>
            <a:r>
              <a:rPr lang="fr-FR" sz="1200">
                <a:solidFill>
                  <a:schemeClr val="dk1"/>
                </a:solidFill>
                <a:latin typeface="Arial"/>
                <a:ea typeface="Arial"/>
                <a:cs typeface="Arial"/>
                <a:sym typeface="Arial"/>
              </a:rPr>
              <a:t>, First Edition, London, Touchstone Books by Simon &amp; Schuster, 544 p.</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RHEINGOLD H.</a:t>
            </a:r>
            <a:r>
              <a:rPr lang="fr-FR" sz="1200">
                <a:solidFill>
                  <a:schemeClr val="dk1"/>
                </a:solidFill>
                <a:latin typeface="Arial"/>
                <a:ea typeface="Arial"/>
                <a:cs typeface="Arial"/>
                <a:sym typeface="Arial"/>
              </a:rPr>
              <a:t>, 2000, </a:t>
            </a:r>
            <a:r>
              <a:rPr i="1" lang="fr-FR" sz="1200">
                <a:solidFill>
                  <a:schemeClr val="dk1"/>
                </a:solidFill>
                <a:latin typeface="Arial"/>
                <a:ea typeface="Arial"/>
                <a:cs typeface="Arial"/>
                <a:sym typeface="Arial"/>
              </a:rPr>
              <a:t>The Virtual Community: Homesteading on the Electronic Frontier</a:t>
            </a:r>
            <a:r>
              <a:rPr lang="fr-FR" sz="1200">
                <a:solidFill>
                  <a:schemeClr val="dk1"/>
                </a:solidFill>
                <a:latin typeface="Arial"/>
                <a:ea typeface="Arial"/>
                <a:cs typeface="Arial"/>
                <a:sym typeface="Arial"/>
              </a:rPr>
              <a:t>, The MIT Press.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RIVIERE C.A.</a:t>
            </a:r>
            <a:r>
              <a:rPr lang="fr-FR" sz="1200">
                <a:solidFill>
                  <a:schemeClr val="dk1"/>
                </a:solidFill>
                <a:latin typeface="Arial"/>
                <a:ea typeface="Arial"/>
                <a:cs typeface="Arial"/>
                <a:sym typeface="Arial"/>
              </a:rPr>
              <a:t>, 2004, « La spécificité française de la construction sociologique du concept de sociabilité », </a:t>
            </a:r>
            <a:r>
              <a:rPr i="1" lang="fr-FR" sz="1200">
                <a:solidFill>
                  <a:schemeClr val="dk1"/>
                </a:solidFill>
                <a:latin typeface="Arial"/>
                <a:ea typeface="Arial"/>
                <a:cs typeface="Arial"/>
                <a:sym typeface="Arial"/>
              </a:rPr>
              <a:t>Réseaux</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123</a:t>
            </a:r>
            <a:r>
              <a:rPr lang="fr-FR" sz="1200">
                <a:solidFill>
                  <a:schemeClr val="dk1"/>
                </a:solidFill>
                <a:latin typeface="Arial"/>
                <a:ea typeface="Arial"/>
                <a:cs typeface="Arial"/>
                <a:sym typeface="Arial"/>
              </a:rPr>
              <a:t>, 1, p. 207‑231.</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TÖNNIES F.</a:t>
            </a:r>
            <a:r>
              <a:rPr lang="fr-FR" sz="1200">
                <a:solidFill>
                  <a:schemeClr val="dk1"/>
                </a:solidFill>
                <a:latin typeface="Arial"/>
                <a:ea typeface="Arial"/>
                <a:cs typeface="Arial"/>
                <a:sym typeface="Arial"/>
              </a:rPr>
              <a:t>, 1887, </a:t>
            </a:r>
            <a:r>
              <a:rPr i="1" lang="fr-FR" sz="1200">
                <a:solidFill>
                  <a:schemeClr val="dk1"/>
                </a:solidFill>
                <a:latin typeface="Arial"/>
                <a:ea typeface="Arial"/>
                <a:cs typeface="Arial"/>
                <a:sym typeface="Arial"/>
              </a:rPr>
              <a:t>Gemeinschaft und Gesellschaft</a:t>
            </a:r>
            <a:r>
              <a:rPr lang="fr-FR" sz="1200">
                <a:solidFill>
                  <a:schemeClr val="dk1"/>
                </a:solidFill>
                <a:latin typeface="Arial"/>
                <a:ea typeface="Arial"/>
                <a:cs typeface="Arial"/>
                <a:sym typeface="Arial"/>
              </a:rPr>
              <a:t>, Springer, 326 p.</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VELKOVSKA J.</a:t>
            </a:r>
            <a:r>
              <a:rPr lang="fr-FR" sz="1200">
                <a:solidFill>
                  <a:schemeClr val="dk1"/>
                </a:solidFill>
                <a:latin typeface="Arial"/>
                <a:ea typeface="Arial"/>
                <a:cs typeface="Arial"/>
                <a:sym typeface="Arial"/>
              </a:rPr>
              <a:t>, 2002, « L’intimité anonyme dans les conversations électroniques sur les webchats », </a:t>
            </a:r>
            <a:r>
              <a:rPr i="1" lang="fr-FR" sz="1200">
                <a:solidFill>
                  <a:schemeClr val="dk1"/>
                </a:solidFill>
                <a:latin typeface="Arial"/>
                <a:ea typeface="Arial"/>
                <a:cs typeface="Arial"/>
                <a:sym typeface="Arial"/>
              </a:rPr>
              <a:t>Sociologie du travail</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44</a:t>
            </a:r>
            <a:r>
              <a:rPr lang="fr-FR" sz="1200">
                <a:solidFill>
                  <a:schemeClr val="dk1"/>
                </a:solidFill>
                <a:latin typeface="Arial"/>
                <a:ea typeface="Arial"/>
                <a:cs typeface="Arial"/>
                <a:sym typeface="Arial"/>
              </a:rPr>
              <a:t>, 2, p. 193‑213. </a:t>
            </a:r>
            <a:endParaRPr/>
          </a:p>
          <a:p>
            <a:pPr indent="0" lvl="0" marL="0" marR="0" rtl="0" algn="l">
              <a:spcBef>
                <a:spcPts val="0"/>
              </a:spcBef>
              <a:spcAft>
                <a:spcPts val="0"/>
              </a:spcAft>
              <a:buClr>
                <a:schemeClr val="dk1"/>
              </a:buClr>
              <a:buSzPts val="1200"/>
              <a:buFont typeface="Arial"/>
              <a:buNone/>
            </a:pPr>
            <a:r>
              <a:rPr lang="fr-FR" sz="1200" cap="small">
                <a:solidFill>
                  <a:schemeClr val="dk1"/>
                </a:solidFill>
                <a:latin typeface="Arial"/>
                <a:ea typeface="Arial"/>
                <a:cs typeface="Arial"/>
                <a:sym typeface="Arial"/>
              </a:rPr>
              <a:t>VELKOVSKA J.</a:t>
            </a:r>
            <a:r>
              <a:rPr lang="fr-FR" sz="1200">
                <a:solidFill>
                  <a:schemeClr val="dk1"/>
                </a:solidFill>
                <a:latin typeface="Arial"/>
                <a:ea typeface="Arial"/>
                <a:cs typeface="Arial"/>
                <a:sym typeface="Arial"/>
              </a:rPr>
              <a:t>, 2004, </a:t>
            </a:r>
            <a:r>
              <a:rPr i="1" lang="fr-FR" sz="1200">
                <a:solidFill>
                  <a:schemeClr val="dk1"/>
                </a:solidFill>
                <a:latin typeface="Arial"/>
                <a:ea typeface="Arial"/>
                <a:cs typeface="Arial"/>
                <a:sym typeface="Arial"/>
              </a:rPr>
              <a:t>Les formes de la sociabilité électronique : une sociologie des activités d’écriture sur internet</a:t>
            </a:r>
            <a:r>
              <a:rPr lang="fr-FR" sz="1200">
                <a:solidFill>
                  <a:schemeClr val="dk1"/>
                </a:solidFill>
                <a:latin typeface="Arial"/>
                <a:ea typeface="Arial"/>
                <a:cs typeface="Arial"/>
                <a:sym typeface="Arial"/>
              </a:rPr>
              <a:t>, These de doctorat, Paris, EHESS.</a:t>
            </a:r>
            <a:endParaRPr/>
          </a:p>
          <a:p>
            <a:pPr indent="0" lvl="0" marL="0" marR="0" rtl="0" algn="l">
              <a:spcBef>
                <a:spcPts val="0"/>
              </a:spcBef>
              <a:spcAft>
                <a:spcPts val="0"/>
              </a:spcAft>
              <a:buNone/>
            </a:pPr>
            <a:r>
              <a:rPr lang="fr-FR" sz="1200" cap="small">
                <a:solidFill>
                  <a:schemeClr val="dk1"/>
                </a:solidFill>
                <a:latin typeface="Arial"/>
                <a:ea typeface="Arial"/>
                <a:cs typeface="Arial"/>
                <a:sym typeface="Arial"/>
              </a:rPr>
              <a:t>VELKOVSKA J.</a:t>
            </a:r>
            <a:r>
              <a:rPr lang="fr-FR" sz="1200">
                <a:solidFill>
                  <a:schemeClr val="dk1"/>
                </a:solidFill>
                <a:latin typeface="Arial"/>
                <a:ea typeface="Arial"/>
                <a:cs typeface="Arial"/>
                <a:sym typeface="Arial"/>
              </a:rPr>
              <a:t>, </a:t>
            </a:r>
            <a:r>
              <a:rPr lang="fr-FR" sz="1200" cap="small">
                <a:solidFill>
                  <a:schemeClr val="dk1"/>
                </a:solidFill>
                <a:latin typeface="Arial"/>
                <a:ea typeface="Arial"/>
                <a:cs typeface="Arial"/>
                <a:sym typeface="Arial"/>
              </a:rPr>
              <a:t>BEAUDOUIN V.</a:t>
            </a:r>
            <a:r>
              <a:rPr lang="fr-FR" sz="1200">
                <a:solidFill>
                  <a:schemeClr val="dk1"/>
                </a:solidFill>
                <a:latin typeface="Arial"/>
                <a:ea typeface="Arial"/>
                <a:cs typeface="Arial"/>
                <a:sym typeface="Arial"/>
              </a:rPr>
              <a:t>, 1999, « Constitution d’un espace de communication sur Internet (forums, pages personnelles, courrier électronique...) », </a:t>
            </a:r>
            <a:r>
              <a:rPr i="1" lang="fr-FR" sz="1200">
                <a:solidFill>
                  <a:schemeClr val="dk1"/>
                </a:solidFill>
                <a:latin typeface="Arial"/>
                <a:ea typeface="Arial"/>
                <a:cs typeface="Arial"/>
                <a:sym typeface="Arial"/>
              </a:rPr>
              <a:t>Réseaux</a:t>
            </a:r>
            <a:r>
              <a:rPr lang="fr-FR" sz="1200">
                <a:solidFill>
                  <a:schemeClr val="dk1"/>
                </a:solidFill>
                <a:latin typeface="Arial"/>
                <a:ea typeface="Arial"/>
                <a:cs typeface="Arial"/>
                <a:sym typeface="Arial"/>
              </a:rPr>
              <a:t>, </a:t>
            </a:r>
            <a:r>
              <a:rPr i="1" lang="fr-FR" sz="1200">
                <a:solidFill>
                  <a:schemeClr val="dk1"/>
                </a:solidFill>
                <a:latin typeface="Arial"/>
                <a:ea typeface="Arial"/>
                <a:cs typeface="Arial"/>
                <a:sym typeface="Arial"/>
              </a:rPr>
              <a:t>97</a:t>
            </a:r>
            <a:r>
              <a:rPr lang="fr-FR" sz="1200">
                <a:solidFill>
                  <a:schemeClr val="dk1"/>
                </a:solidFill>
                <a:latin typeface="Arial"/>
                <a:ea typeface="Arial"/>
                <a:cs typeface="Arial"/>
                <a:sym typeface="Arial"/>
              </a:rPr>
              <a:t>, 6, p. 121‑177.</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
          <p:cNvSpPr txBox="1"/>
          <p:nvPr>
            <p:ph type="title"/>
          </p:nvPr>
        </p:nvSpPr>
        <p:spPr>
          <a:xfrm>
            <a:off x="967071" y="872366"/>
            <a:ext cx="8371251" cy="446548"/>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solidFill>
                  <a:schemeClr val="dk1"/>
                </a:solidFill>
              </a:rPr>
              <a:t>Ordre des TDs</a:t>
            </a:r>
            <a:endParaRPr>
              <a:solidFill>
                <a:schemeClr val="dk1"/>
              </a:solidFill>
            </a:endParaRPr>
          </a:p>
        </p:txBody>
      </p:sp>
      <p:grpSp>
        <p:nvGrpSpPr>
          <p:cNvPr id="180" name="Google Shape;180;p4"/>
          <p:cNvGrpSpPr/>
          <p:nvPr/>
        </p:nvGrpSpPr>
        <p:grpSpPr>
          <a:xfrm>
            <a:off x="1725763" y="2185232"/>
            <a:ext cx="6765094" cy="3234131"/>
            <a:chOff x="527300" y="1657213"/>
            <a:chExt cx="3657729" cy="2225638"/>
          </a:xfrm>
        </p:grpSpPr>
        <p:sp>
          <p:nvSpPr>
            <p:cNvPr id="181" name="Google Shape;181;p4"/>
            <p:cNvSpPr txBox="1"/>
            <p:nvPr/>
          </p:nvSpPr>
          <p:spPr>
            <a:xfrm>
              <a:off x="527300" y="1657213"/>
              <a:ext cx="3657729"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1.  UN RETOUR SUR LES METHODES POUR LA SOCIOLOGIE DU NUMERIQUE</a:t>
              </a:r>
              <a:endParaRPr sz="1270">
                <a:solidFill>
                  <a:schemeClr val="dk1"/>
                </a:solidFill>
                <a:latin typeface="Arial Black"/>
                <a:ea typeface="Arial Black"/>
                <a:cs typeface="Arial Black"/>
                <a:sym typeface="Arial Black"/>
              </a:endParaRPr>
            </a:p>
          </p:txBody>
        </p:sp>
        <p:sp>
          <p:nvSpPr>
            <p:cNvPr id="182" name="Google Shape;182;p4"/>
            <p:cNvSpPr txBox="1"/>
            <p:nvPr/>
          </p:nvSpPr>
          <p:spPr>
            <a:xfrm>
              <a:off x="527300" y="1948459"/>
              <a:ext cx="314300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 MANIPULATIONS DE DONNEES (ENQUÊTE MARSOUIN)</a:t>
              </a:r>
              <a:endParaRPr sz="1270">
                <a:solidFill>
                  <a:schemeClr val="dk1"/>
                </a:solidFill>
                <a:latin typeface="Arial Black"/>
                <a:ea typeface="Arial Black"/>
                <a:cs typeface="Arial Black"/>
                <a:sym typeface="Arial Black"/>
              </a:endParaRPr>
            </a:p>
          </p:txBody>
        </p:sp>
        <p:sp>
          <p:nvSpPr>
            <p:cNvPr id="183" name="Google Shape;183;p4"/>
            <p:cNvSpPr txBox="1"/>
            <p:nvPr/>
          </p:nvSpPr>
          <p:spPr>
            <a:xfrm>
              <a:off x="527300" y="2239706"/>
              <a:ext cx="3086821"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3. MANIPULATIONS DE DONNEES (BAROMETRE DU NUMERIQUE)</a:t>
              </a:r>
              <a:endParaRPr sz="1270">
                <a:solidFill>
                  <a:schemeClr val="dk1"/>
                </a:solidFill>
                <a:latin typeface="Arial Black"/>
                <a:ea typeface="Arial Black"/>
                <a:cs typeface="Arial Black"/>
                <a:sym typeface="Arial Black"/>
              </a:endParaRPr>
            </a:p>
          </p:txBody>
        </p:sp>
        <p:sp>
          <p:nvSpPr>
            <p:cNvPr id="184" name="Google Shape;184;p4"/>
            <p:cNvSpPr txBox="1"/>
            <p:nvPr/>
          </p:nvSpPr>
          <p:spPr>
            <a:xfrm>
              <a:off x="527300" y="2530952"/>
              <a:ext cx="3657729"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4. INTERVENTION ANTOINE CHAUVOT (SOCIOLOGIE DES CYBERCOMBATTANTS)</a:t>
              </a:r>
              <a:endParaRPr/>
            </a:p>
          </p:txBody>
        </p:sp>
        <p:sp>
          <p:nvSpPr>
            <p:cNvPr id="185" name="Google Shape;185;p4"/>
            <p:cNvSpPr txBox="1"/>
            <p:nvPr/>
          </p:nvSpPr>
          <p:spPr>
            <a:xfrm>
              <a:off x="527300" y="2822199"/>
              <a:ext cx="2746376"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5. GRANDES ETUDES (INTERNET FAMILLES MODESTES)</a:t>
              </a:r>
              <a:endParaRPr sz="1270">
                <a:solidFill>
                  <a:schemeClr val="dk1"/>
                </a:solidFill>
                <a:latin typeface="Arial Black"/>
                <a:ea typeface="Arial Black"/>
                <a:cs typeface="Arial Black"/>
                <a:sym typeface="Arial Black"/>
              </a:endParaRPr>
            </a:p>
          </p:txBody>
        </p:sp>
        <p:sp>
          <p:nvSpPr>
            <p:cNvPr id="186" name="Google Shape;186;p4"/>
            <p:cNvSpPr txBox="1"/>
            <p:nvPr/>
          </p:nvSpPr>
          <p:spPr>
            <a:xfrm>
              <a:off x="527300" y="3113445"/>
              <a:ext cx="337160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6. GRANDES ETUDES (EN ATTENDANT LES ROBOTS)</a:t>
              </a:r>
              <a:endParaRPr sz="1270">
                <a:solidFill>
                  <a:schemeClr val="dk1"/>
                </a:solidFill>
                <a:latin typeface="Arial Black"/>
                <a:ea typeface="Arial Black"/>
                <a:cs typeface="Arial Black"/>
                <a:sym typeface="Arial Black"/>
              </a:endParaRPr>
            </a:p>
          </p:txBody>
        </p:sp>
        <p:sp>
          <p:nvSpPr>
            <p:cNvPr id="187" name="Google Shape;187;p4"/>
            <p:cNvSpPr txBox="1"/>
            <p:nvPr/>
          </p:nvSpPr>
          <p:spPr>
            <a:xfrm>
              <a:off x="527300" y="3404692"/>
              <a:ext cx="2746376"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7. GRANDES ETUDES (LES NOUVELLES LOIS DE L’AMOUR)</a:t>
              </a:r>
              <a:endParaRPr/>
            </a:p>
          </p:txBody>
        </p:sp>
        <p:sp>
          <p:nvSpPr>
            <p:cNvPr id="188" name="Google Shape;188;p4"/>
            <p:cNvSpPr txBox="1"/>
            <p:nvPr/>
          </p:nvSpPr>
          <p:spPr>
            <a:xfrm>
              <a:off x="546100" y="3695939"/>
              <a:ext cx="243840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t/>
              </a:r>
              <a:endParaRPr sz="1270">
                <a:solidFill>
                  <a:schemeClr val="dk1"/>
                </a:solidFill>
                <a:latin typeface="Arial Black"/>
                <a:ea typeface="Arial Black"/>
                <a:cs typeface="Arial Black"/>
                <a:sym typeface="Arial Black"/>
              </a:endParaRPr>
            </a:p>
          </p:txBody>
        </p:sp>
      </p:grpSp>
      <p:grpSp>
        <p:nvGrpSpPr>
          <p:cNvPr id="189" name="Google Shape;189;p4"/>
          <p:cNvGrpSpPr/>
          <p:nvPr/>
        </p:nvGrpSpPr>
        <p:grpSpPr>
          <a:xfrm>
            <a:off x="8665029" y="2214139"/>
            <a:ext cx="2797628" cy="3234131"/>
            <a:chOff x="527300" y="1657213"/>
            <a:chExt cx="3371600" cy="2225638"/>
          </a:xfrm>
        </p:grpSpPr>
        <p:sp>
          <p:nvSpPr>
            <p:cNvPr id="190" name="Google Shape;190;p4"/>
            <p:cNvSpPr txBox="1"/>
            <p:nvPr/>
          </p:nvSpPr>
          <p:spPr>
            <a:xfrm>
              <a:off x="527300" y="1657213"/>
              <a:ext cx="1216565"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29/04/2025</a:t>
              </a:r>
              <a:endParaRPr sz="1270">
                <a:solidFill>
                  <a:schemeClr val="dk1"/>
                </a:solidFill>
                <a:latin typeface="Arial Black"/>
                <a:ea typeface="Arial Black"/>
                <a:cs typeface="Arial Black"/>
                <a:sym typeface="Arial Black"/>
              </a:endParaRPr>
            </a:p>
          </p:txBody>
        </p:sp>
        <p:sp>
          <p:nvSpPr>
            <p:cNvPr id="191" name="Google Shape;191;p4"/>
            <p:cNvSpPr txBox="1"/>
            <p:nvPr/>
          </p:nvSpPr>
          <p:spPr>
            <a:xfrm>
              <a:off x="527300" y="1948459"/>
              <a:ext cx="314300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13/05/2025</a:t>
              </a:r>
              <a:endParaRPr sz="1270">
                <a:solidFill>
                  <a:schemeClr val="dk1"/>
                </a:solidFill>
                <a:latin typeface="Arial Black"/>
                <a:ea typeface="Arial Black"/>
                <a:cs typeface="Arial Black"/>
                <a:sym typeface="Arial Black"/>
              </a:endParaRPr>
            </a:p>
          </p:txBody>
        </p:sp>
        <p:sp>
          <p:nvSpPr>
            <p:cNvPr id="192" name="Google Shape;192;p4"/>
            <p:cNvSpPr txBox="1"/>
            <p:nvPr/>
          </p:nvSpPr>
          <p:spPr>
            <a:xfrm>
              <a:off x="527300" y="2239706"/>
              <a:ext cx="1969769"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20/05/2025</a:t>
              </a:r>
              <a:endParaRPr sz="1270">
                <a:solidFill>
                  <a:schemeClr val="dk1"/>
                </a:solidFill>
                <a:latin typeface="Arial Black"/>
                <a:ea typeface="Arial Black"/>
                <a:cs typeface="Arial Black"/>
                <a:sym typeface="Arial Black"/>
              </a:endParaRPr>
            </a:p>
          </p:txBody>
        </p:sp>
        <p:sp>
          <p:nvSpPr>
            <p:cNvPr id="193" name="Google Shape;193;p4"/>
            <p:cNvSpPr txBox="1"/>
            <p:nvPr/>
          </p:nvSpPr>
          <p:spPr>
            <a:xfrm>
              <a:off x="527300" y="2530952"/>
              <a:ext cx="2075181"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27/05/2025</a:t>
              </a:r>
              <a:endParaRPr sz="1270">
                <a:solidFill>
                  <a:schemeClr val="dk1"/>
                </a:solidFill>
                <a:latin typeface="Arial Black"/>
                <a:ea typeface="Arial Black"/>
                <a:cs typeface="Arial Black"/>
                <a:sym typeface="Arial Black"/>
              </a:endParaRPr>
            </a:p>
          </p:txBody>
        </p:sp>
        <p:sp>
          <p:nvSpPr>
            <p:cNvPr id="194" name="Google Shape;194;p4"/>
            <p:cNvSpPr txBox="1"/>
            <p:nvPr/>
          </p:nvSpPr>
          <p:spPr>
            <a:xfrm>
              <a:off x="527300" y="2822199"/>
              <a:ext cx="1854835"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03/06/2025</a:t>
              </a:r>
              <a:endParaRPr sz="1270">
                <a:solidFill>
                  <a:schemeClr val="dk1"/>
                </a:solidFill>
                <a:latin typeface="Arial Black"/>
                <a:ea typeface="Arial Black"/>
                <a:cs typeface="Arial Black"/>
                <a:sym typeface="Arial Black"/>
              </a:endParaRPr>
            </a:p>
          </p:txBody>
        </p:sp>
        <p:sp>
          <p:nvSpPr>
            <p:cNvPr id="195" name="Google Shape;195;p4"/>
            <p:cNvSpPr txBox="1"/>
            <p:nvPr/>
          </p:nvSpPr>
          <p:spPr>
            <a:xfrm>
              <a:off x="527300" y="3113445"/>
              <a:ext cx="337160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10/06/2025</a:t>
              </a:r>
              <a:endParaRPr sz="1270">
                <a:solidFill>
                  <a:schemeClr val="dk1"/>
                </a:solidFill>
                <a:latin typeface="Arial Black"/>
                <a:ea typeface="Arial Black"/>
                <a:cs typeface="Arial Black"/>
                <a:sym typeface="Arial Black"/>
              </a:endParaRPr>
            </a:p>
          </p:txBody>
        </p:sp>
        <p:sp>
          <p:nvSpPr>
            <p:cNvPr id="196" name="Google Shape;196;p4"/>
            <p:cNvSpPr txBox="1"/>
            <p:nvPr/>
          </p:nvSpPr>
          <p:spPr>
            <a:xfrm>
              <a:off x="527300" y="3404692"/>
              <a:ext cx="2031364"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17/06/2025</a:t>
              </a:r>
              <a:endParaRPr sz="1270">
                <a:solidFill>
                  <a:schemeClr val="dk1"/>
                </a:solidFill>
                <a:latin typeface="Arial Black"/>
                <a:ea typeface="Arial Black"/>
                <a:cs typeface="Arial Black"/>
                <a:sym typeface="Arial Black"/>
              </a:endParaRPr>
            </a:p>
          </p:txBody>
        </p:sp>
        <p:sp>
          <p:nvSpPr>
            <p:cNvPr id="197" name="Google Shape;197;p4"/>
            <p:cNvSpPr txBox="1"/>
            <p:nvPr/>
          </p:nvSpPr>
          <p:spPr>
            <a:xfrm>
              <a:off x="546100" y="3695939"/>
              <a:ext cx="2438400" cy="186912"/>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t/>
              </a:r>
              <a:endParaRPr sz="1270">
                <a:solidFill>
                  <a:schemeClr val="dk1"/>
                </a:solidFill>
                <a:latin typeface="Arial Black"/>
                <a:ea typeface="Arial Black"/>
                <a:cs typeface="Arial Black"/>
                <a:sym typeface="Arial Black"/>
              </a:endParaRPr>
            </a:p>
          </p:txBody>
        </p:sp>
      </p:grpSp>
      <p:sp>
        <p:nvSpPr>
          <p:cNvPr id="198" name="Google Shape;198;p4"/>
          <p:cNvSpPr txBox="1"/>
          <p:nvPr>
            <p:ph idx="10" type="dt"/>
          </p:nvPr>
        </p:nvSpPr>
        <p:spPr>
          <a:xfrm>
            <a:off x="609600" y="6377940"/>
            <a:ext cx="2804160" cy="251183"/>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FR"/>
              <a:t>29/05/2025</a:t>
            </a:r>
            <a:endParaRPr/>
          </a:p>
        </p:txBody>
      </p:sp>
      <p:sp>
        <p:nvSpPr>
          <p:cNvPr id="199" name="Google Shape;199;p4"/>
          <p:cNvSpPr txBox="1"/>
          <p:nvPr>
            <p:ph idx="12" type="sldNum"/>
          </p:nvPr>
        </p:nvSpPr>
        <p:spPr>
          <a:xfrm>
            <a:off x="11048095" y="6377940"/>
            <a:ext cx="534305" cy="251183"/>
          </a:xfrm>
          <a:prstGeom prst="rect">
            <a:avLst/>
          </a:prstGeom>
          <a:solidFill>
            <a:srgbClr val="C82254"/>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200" name="Google Shape;200;p4"/>
          <p:cNvSpPr txBox="1"/>
          <p:nvPr/>
        </p:nvSpPr>
        <p:spPr>
          <a:xfrm>
            <a:off x="1727876" y="5060750"/>
            <a:ext cx="5079516" cy="271607"/>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8. PARTIEL</a:t>
            </a:r>
            <a:endParaRPr/>
          </a:p>
        </p:txBody>
      </p:sp>
      <p:sp>
        <p:nvSpPr>
          <p:cNvPr id="201" name="Google Shape;201;p4"/>
          <p:cNvSpPr txBox="1"/>
          <p:nvPr/>
        </p:nvSpPr>
        <p:spPr>
          <a:xfrm>
            <a:off x="8639664" y="5100465"/>
            <a:ext cx="1685550" cy="271607"/>
          </a:xfrm>
          <a:prstGeom prst="rect">
            <a:avLst/>
          </a:prstGeom>
          <a:noFill/>
          <a:ln>
            <a:noFill/>
          </a:ln>
        </p:spPr>
        <p:txBody>
          <a:bodyPr anchorCtr="0" anchor="t" bIns="0" lIns="0" spcFirstLastPara="1" rIns="0" wrap="square" tIns="75425">
            <a:spAutoFit/>
          </a:bodyPr>
          <a:lstStyle/>
          <a:p>
            <a:pPr indent="0" lvl="0" marL="11516" marR="0" rtl="0" algn="l">
              <a:spcBef>
                <a:spcPts val="0"/>
              </a:spcBef>
              <a:spcAft>
                <a:spcPts val="0"/>
              </a:spcAft>
              <a:buNone/>
            </a:pPr>
            <a:r>
              <a:rPr lang="fr-FR" sz="1270">
                <a:solidFill>
                  <a:srgbClr val="C82254"/>
                </a:solidFill>
                <a:latin typeface="Arial Black"/>
                <a:ea typeface="Arial Black"/>
                <a:cs typeface="Arial Black"/>
                <a:sym typeface="Arial Black"/>
              </a:rPr>
              <a:t>24/06/2025</a:t>
            </a:r>
            <a:endParaRPr sz="1270">
              <a:solidFill>
                <a:schemeClr val="dk1"/>
              </a:solidFill>
              <a:latin typeface="Arial Black"/>
              <a:ea typeface="Arial Black"/>
              <a:cs typeface="Arial Black"/>
              <a:sym typeface="Arial Black"/>
            </a:endParaRPr>
          </a:p>
        </p:txBody>
      </p:sp>
      <p:sp>
        <p:nvSpPr>
          <p:cNvPr id="202" name="Google Shape;202;p4"/>
          <p:cNvSpPr/>
          <p:nvPr/>
        </p:nvSpPr>
        <p:spPr>
          <a:xfrm>
            <a:off x="1648733" y="2578055"/>
            <a:ext cx="8069300" cy="423218"/>
          </a:xfrm>
          <a:prstGeom prst="rect">
            <a:avLst/>
          </a:prstGeom>
          <a:noFill/>
          <a:ln cap="flat" cmpd="sng" w="38100">
            <a:solidFill>
              <a:srgbClr val="C822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9"/>
          <p:cNvSpPr txBox="1"/>
          <p:nvPr>
            <p:ph idx="10" type="dt"/>
          </p:nvPr>
        </p:nvSpPr>
        <p:spPr>
          <a:xfrm>
            <a:off x="609600" y="6377940"/>
            <a:ext cx="2804160" cy="251183"/>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FR"/>
              <a:t>29/05/2025</a:t>
            </a:r>
            <a:endParaRPr/>
          </a:p>
        </p:txBody>
      </p:sp>
      <p:sp>
        <p:nvSpPr>
          <p:cNvPr id="471" name="Google Shape;471;p39"/>
          <p:cNvSpPr txBox="1"/>
          <p:nvPr>
            <p:ph idx="12" type="sldNum"/>
          </p:nvPr>
        </p:nvSpPr>
        <p:spPr>
          <a:xfrm>
            <a:off x="11048095" y="6377940"/>
            <a:ext cx="534305" cy="251183"/>
          </a:xfrm>
          <a:prstGeom prst="rect">
            <a:avLst/>
          </a:prstGeom>
          <a:solidFill>
            <a:srgbClr val="C82254"/>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472" name="Google Shape;472;p39"/>
          <p:cNvSpPr txBox="1"/>
          <p:nvPr/>
        </p:nvSpPr>
        <p:spPr>
          <a:xfrm>
            <a:off x="970147" y="839709"/>
            <a:ext cx="10612253" cy="852787"/>
          </a:xfrm>
          <a:prstGeom prst="rect">
            <a:avLst/>
          </a:prstGeom>
          <a:noFill/>
          <a:ln>
            <a:noFill/>
          </a:ln>
        </p:spPr>
        <p:txBody>
          <a:bodyPr anchorCtr="0" anchor="ctr" bIns="0" lIns="0" spcFirstLastPara="1" rIns="0" wrap="square" tIns="0">
            <a:normAutofit/>
          </a:bodyPr>
          <a:lstStyle/>
          <a:p>
            <a:pPr indent="0" lvl="0" marL="0" marR="0" rtl="0" algn="l">
              <a:lnSpc>
                <a:spcPct val="90000"/>
              </a:lnSpc>
              <a:spcBef>
                <a:spcPts val="0"/>
              </a:spcBef>
              <a:spcAft>
                <a:spcPts val="0"/>
              </a:spcAft>
              <a:buClr>
                <a:schemeClr val="dk1"/>
              </a:buClr>
              <a:buSzPts val="2902"/>
              <a:buFont typeface="Tahoma"/>
              <a:buNone/>
            </a:pPr>
            <a:r>
              <a:rPr b="1" i="0" lang="fr-FR" sz="2902">
                <a:solidFill>
                  <a:schemeClr val="dk1"/>
                </a:solidFill>
                <a:latin typeface="Tahoma"/>
                <a:ea typeface="Tahoma"/>
                <a:cs typeface="Tahoma"/>
                <a:sym typeface="Tahoma"/>
              </a:rPr>
              <a:t>Textes appliqués</a:t>
            </a:r>
            <a:endParaRPr/>
          </a:p>
        </p:txBody>
      </p:sp>
      <p:sp>
        <p:nvSpPr>
          <p:cNvPr id="473" name="Google Shape;473;p39"/>
          <p:cNvSpPr txBox="1"/>
          <p:nvPr/>
        </p:nvSpPr>
        <p:spPr>
          <a:xfrm>
            <a:off x="130621" y="1595021"/>
            <a:ext cx="11996057" cy="526297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AKRICH M.</a:t>
            </a:r>
            <a:r>
              <a:rPr lang="fr-FR" sz="1400">
                <a:solidFill>
                  <a:schemeClr val="dk1"/>
                </a:solidFill>
                <a:latin typeface="Arial"/>
                <a:ea typeface="Arial"/>
                <a:cs typeface="Arial"/>
                <a:sym typeface="Arial"/>
              </a:rPr>
              <a:t>, 2010, « From Communities of Practice to Epistemic Communities. Health Mobilizations on the Internet », </a:t>
            </a:r>
            <a:r>
              <a:rPr i="1" lang="fr-FR" sz="1400">
                <a:solidFill>
                  <a:schemeClr val="dk1"/>
                </a:solidFill>
                <a:latin typeface="Arial"/>
                <a:ea typeface="Arial"/>
                <a:cs typeface="Arial"/>
                <a:sym typeface="Arial"/>
              </a:rPr>
              <a:t>Sociological Research Online</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2</a:t>
            </a:r>
            <a:r>
              <a:rPr lang="fr-FR" sz="1400">
                <a:solidFill>
                  <a:schemeClr val="dk1"/>
                </a:solidFill>
                <a:latin typeface="Arial"/>
                <a:ea typeface="Arial"/>
                <a:cs typeface="Arial"/>
                <a:sym typeface="Arial"/>
              </a:rPr>
              <a:t>, 15.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AURAY N.</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HURAULT M.</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POUDAT C.</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JACQUEMIN B.</a:t>
            </a:r>
            <a:r>
              <a:rPr lang="fr-FR" sz="1400">
                <a:solidFill>
                  <a:schemeClr val="dk1"/>
                </a:solidFill>
                <a:latin typeface="Arial"/>
                <a:ea typeface="Arial"/>
                <a:cs typeface="Arial"/>
                <a:sym typeface="Arial"/>
              </a:rPr>
              <a:t>, 2009, « La négociation des points de vue. Une cartographie sociale des conflits et des querelles dans le Wikipédia francophone », </a:t>
            </a:r>
            <a:r>
              <a:rPr i="1" lang="fr-FR" sz="1400">
                <a:solidFill>
                  <a:schemeClr val="dk1"/>
                </a:solidFill>
                <a:latin typeface="Arial"/>
                <a:ea typeface="Arial"/>
                <a:cs typeface="Arial"/>
                <a:sym typeface="Arial"/>
              </a:rPr>
              <a:t>Réseaux</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154</a:t>
            </a:r>
            <a:r>
              <a:rPr lang="fr-FR" sz="1400">
                <a:solidFill>
                  <a:schemeClr val="dk1"/>
                </a:solidFill>
                <a:latin typeface="Arial"/>
                <a:ea typeface="Arial"/>
                <a:cs typeface="Arial"/>
                <a:sym typeface="Arial"/>
              </a:rPr>
              <a:t>, 2, p. 15‑50.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BADOUARD R.</a:t>
            </a:r>
            <a:r>
              <a:rPr lang="fr-FR" sz="1400">
                <a:solidFill>
                  <a:schemeClr val="dk1"/>
                </a:solidFill>
                <a:latin typeface="Arial"/>
                <a:ea typeface="Arial"/>
                <a:cs typeface="Arial"/>
                <a:sym typeface="Arial"/>
              </a:rPr>
              <a:t>, 2021, « Modérer la parole sur les réseaux sociaux. Politiques des plateformes et régulation des contenus », </a:t>
            </a:r>
            <a:r>
              <a:rPr i="1" lang="fr-FR" sz="1400">
                <a:solidFill>
                  <a:schemeClr val="dk1"/>
                </a:solidFill>
                <a:latin typeface="Arial"/>
                <a:ea typeface="Arial"/>
                <a:cs typeface="Arial"/>
                <a:sym typeface="Arial"/>
              </a:rPr>
              <a:t>Réseaux</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225</a:t>
            </a:r>
            <a:r>
              <a:rPr lang="fr-FR" sz="1400">
                <a:solidFill>
                  <a:schemeClr val="dk1"/>
                </a:solidFill>
                <a:latin typeface="Arial"/>
                <a:ea typeface="Arial"/>
                <a:cs typeface="Arial"/>
                <a:sym typeface="Arial"/>
              </a:rPr>
              <a:t>, 1, p. 87‑120. </a:t>
            </a:r>
            <a:endParaRPr/>
          </a:p>
          <a:p>
            <a:pPr indent="0" lvl="0" marL="0" marR="0" rtl="0" algn="l">
              <a:spcBef>
                <a:spcPts val="0"/>
              </a:spcBef>
              <a:spcAft>
                <a:spcPts val="0"/>
              </a:spcAft>
              <a:buNone/>
            </a:pPr>
            <a:r>
              <a:rPr lang="fr-FR" sz="1400" cap="small">
                <a:solidFill>
                  <a:schemeClr val="dk1"/>
                </a:solidFill>
                <a:latin typeface="Arial"/>
                <a:ea typeface="Arial"/>
                <a:cs typeface="Arial"/>
                <a:sym typeface="Arial"/>
              </a:rPr>
              <a:t>BEAUDOIN V.</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VELKOVSKA J.</a:t>
            </a:r>
            <a:r>
              <a:rPr lang="fr-FR" sz="1400">
                <a:solidFill>
                  <a:schemeClr val="dk1"/>
                </a:solidFill>
                <a:latin typeface="Arial"/>
                <a:ea typeface="Arial"/>
                <a:cs typeface="Arial"/>
                <a:sym typeface="Arial"/>
              </a:rPr>
              <a:t>, 1999, « Constitution d’un espace de communication sur Internet (forums, pages personnelles, courrier électronique...) », </a:t>
            </a:r>
            <a:r>
              <a:rPr i="1" lang="fr-FR" sz="1400">
                <a:solidFill>
                  <a:schemeClr val="dk1"/>
                </a:solidFill>
                <a:latin typeface="Arial"/>
                <a:ea typeface="Arial"/>
                <a:cs typeface="Arial"/>
                <a:sym typeface="Arial"/>
              </a:rPr>
              <a:t>Réseaux. Communication - Technologie - Société</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17</a:t>
            </a:r>
            <a:r>
              <a:rPr lang="fr-FR" sz="1400">
                <a:solidFill>
                  <a:schemeClr val="dk1"/>
                </a:solidFill>
                <a:latin typeface="Arial"/>
                <a:ea typeface="Arial"/>
                <a:cs typeface="Arial"/>
                <a:sym typeface="Arial"/>
              </a:rPr>
              <a:t>, 97, p. 121‑177. </a:t>
            </a:r>
            <a:endParaRPr sz="1400" cap="small">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BERNARD Y.</a:t>
            </a:r>
            <a:r>
              <a:rPr lang="fr-FR" sz="1400">
                <a:solidFill>
                  <a:schemeClr val="dk1"/>
                </a:solidFill>
                <a:latin typeface="Arial"/>
                <a:ea typeface="Arial"/>
                <a:cs typeface="Arial"/>
                <a:sym typeface="Arial"/>
              </a:rPr>
              <a:t>, 2003, « NETNOGRAPHY : AN APPLICATION OF ETHNOGRAPHY TO THE ONLINE CONSUMPTION COMMUNITIES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BEUSCART J.-S.</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CARDON D.</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PISSARD N.</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PRIEUR C.</a:t>
            </a:r>
            <a:r>
              <a:rPr lang="fr-FR" sz="1400">
                <a:solidFill>
                  <a:schemeClr val="dk1"/>
                </a:solidFill>
                <a:latin typeface="Arial"/>
                <a:ea typeface="Arial"/>
                <a:cs typeface="Arial"/>
                <a:sym typeface="Arial"/>
              </a:rPr>
              <a:t>, 2009, « Pourquoi partager mes photos de vacances avec des inconnus ? Les usages de Flickr », </a:t>
            </a:r>
            <a:r>
              <a:rPr i="1" lang="fr-FR" sz="1400">
                <a:solidFill>
                  <a:schemeClr val="dk1"/>
                </a:solidFill>
                <a:latin typeface="Arial"/>
                <a:ea typeface="Arial"/>
                <a:cs typeface="Arial"/>
                <a:sym typeface="Arial"/>
              </a:rPr>
              <a:t>Réseaux</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154</a:t>
            </a:r>
            <a:r>
              <a:rPr lang="fr-FR" sz="1400">
                <a:solidFill>
                  <a:schemeClr val="dk1"/>
                </a:solidFill>
                <a:latin typeface="Arial"/>
                <a:ea typeface="Arial"/>
                <a:cs typeface="Arial"/>
                <a:sym typeface="Arial"/>
              </a:rPr>
              <a:t>, 2, p. 91‑129.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BOYADJIAN J.</a:t>
            </a:r>
            <a:r>
              <a:rPr lang="fr-FR" sz="1400">
                <a:solidFill>
                  <a:schemeClr val="dk1"/>
                </a:solidFill>
                <a:latin typeface="Arial"/>
                <a:ea typeface="Arial"/>
                <a:cs typeface="Arial"/>
                <a:sym typeface="Arial"/>
              </a:rPr>
              <a:t>, 2024, « Les logiques sociales de structuration de l’audience de l’internet français », </a:t>
            </a:r>
            <a:r>
              <a:rPr i="1" lang="fr-FR" sz="1400">
                <a:solidFill>
                  <a:schemeClr val="dk1"/>
                </a:solidFill>
                <a:latin typeface="Arial"/>
                <a:ea typeface="Arial"/>
                <a:cs typeface="Arial"/>
                <a:sym typeface="Arial"/>
              </a:rPr>
              <a:t>Réseaux</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243</a:t>
            </a:r>
            <a:r>
              <a:rPr lang="fr-FR" sz="1400">
                <a:solidFill>
                  <a:schemeClr val="dk1"/>
                </a:solidFill>
                <a:latin typeface="Arial"/>
                <a:ea typeface="Arial"/>
                <a:cs typeface="Arial"/>
                <a:sym typeface="Arial"/>
              </a:rPr>
              <a:t>, 1, p. 67‑101.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DEGENNE A.</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FORSE M.</a:t>
            </a:r>
            <a:r>
              <a:rPr lang="fr-FR" sz="1400">
                <a:solidFill>
                  <a:schemeClr val="dk1"/>
                </a:solidFill>
                <a:latin typeface="Arial"/>
                <a:ea typeface="Arial"/>
                <a:cs typeface="Arial"/>
                <a:sym typeface="Arial"/>
              </a:rPr>
              <a:t>, 2004, « Chapitre 8. L’appartenance multiple », dans </a:t>
            </a:r>
            <a:r>
              <a:rPr i="1" lang="fr-FR" sz="1400">
                <a:solidFill>
                  <a:schemeClr val="dk1"/>
                </a:solidFill>
                <a:latin typeface="Arial"/>
                <a:ea typeface="Arial"/>
                <a:cs typeface="Arial"/>
                <a:sym typeface="Arial"/>
              </a:rPr>
              <a:t>Sociologie des réseaux sociaux</a:t>
            </a:r>
            <a:r>
              <a:rPr lang="fr-FR" sz="1400">
                <a:solidFill>
                  <a:schemeClr val="dk1"/>
                </a:solidFill>
                <a:latin typeface="Arial"/>
                <a:ea typeface="Arial"/>
                <a:cs typeface="Arial"/>
                <a:sym typeface="Arial"/>
              </a:rPr>
              <a:t>, Collection U, p. 213‑241.</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DEMAZIERE D.</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HORN F.</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ZUNE M.</a:t>
            </a:r>
            <a:r>
              <a:rPr lang="fr-FR" sz="1400">
                <a:solidFill>
                  <a:schemeClr val="dk1"/>
                </a:solidFill>
                <a:latin typeface="Arial"/>
                <a:ea typeface="Arial"/>
                <a:cs typeface="Arial"/>
                <a:sym typeface="Arial"/>
              </a:rPr>
              <a:t>, 2009, « La socialisation dans les « communautés » de développement de logiciels libres », </a:t>
            </a:r>
            <a:r>
              <a:rPr i="1" lang="fr-FR" sz="1400">
                <a:solidFill>
                  <a:schemeClr val="dk1"/>
                </a:solidFill>
                <a:latin typeface="Arial"/>
                <a:ea typeface="Arial"/>
                <a:cs typeface="Arial"/>
                <a:sym typeface="Arial"/>
              </a:rPr>
              <a:t>Sociologie et société</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1</a:t>
            </a:r>
            <a:r>
              <a:rPr lang="fr-FR" sz="1400">
                <a:solidFill>
                  <a:schemeClr val="dk1"/>
                </a:solidFill>
                <a:latin typeface="Arial"/>
                <a:ea typeface="Arial"/>
                <a:cs typeface="Arial"/>
                <a:sym typeface="Arial"/>
              </a:rPr>
              <a:t>, 41, p. 217‑238.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GALLIN S.</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LICHTLE M.-C.</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BALBO L.</a:t>
            </a:r>
            <a:r>
              <a:rPr lang="fr-FR" sz="1400">
                <a:solidFill>
                  <a:schemeClr val="dk1"/>
                </a:solidFill>
                <a:latin typeface="Arial"/>
                <a:ea typeface="Arial"/>
                <a:cs typeface="Arial"/>
                <a:sym typeface="Arial"/>
              </a:rPr>
              <a:t>, 2019, « Le rôle de la comparaison sociale dans les communautés en ligne de soutien à la perte de poids », </a:t>
            </a:r>
            <a:r>
              <a:rPr i="1" lang="fr-FR" sz="1400">
                <a:solidFill>
                  <a:schemeClr val="dk1"/>
                </a:solidFill>
                <a:latin typeface="Arial"/>
                <a:ea typeface="Arial"/>
                <a:cs typeface="Arial"/>
                <a:sym typeface="Arial"/>
              </a:rPr>
              <a:t>Décisions Marketing</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95</a:t>
            </a:r>
            <a:r>
              <a:rPr lang="fr-FR" sz="1400">
                <a:solidFill>
                  <a:schemeClr val="dk1"/>
                </a:solidFill>
                <a:latin typeface="Arial"/>
                <a:ea typeface="Arial"/>
                <a:cs typeface="Arial"/>
                <a:sym typeface="Arial"/>
              </a:rPr>
              <a:t>, 3, p. 33‑55.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GOLDBECK J.</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PARSIA B.</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HENDLER J.</a:t>
            </a:r>
            <a:r>
              <a:rPr lang="fr-FR" sz="1400">
                <a:solidFill>
                  <a:schemeClr val="dk1"/>
                </a:solidFill>
                <a:latin typeface="Arial"/>
                <a:ea typeface="Arial"/>
                <a:cs typeface="Arial"/>
                <a:sym typeface="Arial"/>
              </a:rPr>
              <a:t>, 2003, « Trust Networks on the Semantic Web »,.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GRANOVETTER M.S.</a:t>
            </a:r>
            <a:r>
              <a:rPr lang="fr-FR" sz="1400">
                <a:solidFill>
                  <a:schemeClr val="dk1"/>
                </a:solidFill>
                <a:latin typeface="Arial"/>
                <a:ea typeface="Arial"/>
                <a:cs typeface="Arial"/>
                <a:sym typeface="Arial"/>
              </a:rPr>
              <a:t>, 1973, « The Strength of Weak Ties », </a:t>
            </a:r>
            <a:r>
              <a:rPr i="1" lang="fr-FR" sz="1400">
                <a:solidFill>
                  <a:schemeClr val="dk1"/>
                </a:solidFill>
                <a:latin typeface="Arial"/>
                <a:ea typeface="Arial"/>
                <a:cs typeface="Arial"/>
                <a:sym typeface="Arial"/>
              </a:rPr>
              <a:t>American Journal of Sociology</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78</a:t>
            </a:r>
            <a:r>
              <a:rPr lang="fr-FR" sz="1400">
                <a:solidFill>
                  <a:schemeClr val="dk1"/>
                </a:solidFill>
                <a:latin typeface="Arial"/>
                <a:ea typeface="Arial"/>
                <a:cs typeface="Arial"/>
                <a:sym typeface="Arial"/>
              </a:rPr>
              <a:t>, 6, p. 1360‑1380.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LECOMTE R.</a:t>
            </a:r>
            <a:r>
              <a:rPr lang="fr-FR" sz="1400">
                <a:solidFill>
                  <a:schemeClr val="dk1"/>
                </a:solidFill>
                <a:latin typeface="Arial"/>
                <a:ea typeface="Arial"/>
                <a:cs typeface="Arial"/>
                <a:sym typeface="Arial"/>
              </a:rPr>
              <a:t>, 2013, « Expression politique et activisme en ligne en contexte autoritaire:Une analyse du cas tunisien », </a:t>
            </a:r>
            <a:r>
              <a:rPr i="1" lang="fr-FR" sz="1400">
                <a:solidFill>
                  <a:schemeClr val="dk1"/>
                </a:solidFill>
                <a:latin typeface="Arial"/>
                <a:ea typeface="Arial"/>
                <a:cs typeface="Arial"/>
                <a:sym typeface="Arial"/>
              </a:rPr>
              <a:t>Réseaux</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181</a:t>
            </a:r>
            <a:r>
              <a:rPr lang="fr-FR" sz="1400">
                <a:solidFill>
                  <a:schemeClr val="dk1"/>
                </a:solidFill>
                <a:latin typeface="Arial"/>
                <a:ea typeface="Arial"/>
                <a:cs typeface="Arial"/>
                <a:sym typeface="Arial"/>
              </a:rPr>
              <a:t>, 5, p. 51‑86.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LEVY J.</a:t>
            </a:r>
            <a:r>
              <a:rPr lang="fr-FR" sz="1400">
                <a:solidFill>
                  <a:schemeClr val="dk1"/>
                </a:solidFill>
                <a:latin typeface="Arial"/>
                <a:ea typeface="Arial"/>
                <a:cs typeface="Arial"/>
                <a:sym typeface="Arial"/>
              </a:rPr>
              <a:t>, 2019, </a:t>
            </a:r>
            <a:r>
              <a:rPr i="1" lang="fr-FR" sz="1400">
                <a:solidFill>
                  <a:schemeClr val="dk1"/>
                </a:solidFill>
                <a:latin typeface="Arial"/>
                <a:ea typeface="Arial"/>
                <a:cs typeface="Arial"/>
                <a:sym typeface="Arial"/>
              </a:rPr>
              <a:t>Émergence et diffusion de tendances dans des réseaux sociaux</a:t>
            </a:r>
            <a:r>
              <a:rPr lang="fr-FR" sz="1400">
                <a:solidFill>
                  <a:schemeClr val="dk1"/>
                </a:solidFill>
                <a:latin typeface="Arial"/>
                <a:ea typeface="Arial"/>
                <a:cs typeface="Arial"/>
                <a:sym typeface="Arial"/>
              </a:rPr>
              <a:t>, Thèse de doctorat, EHESS, 87 p.</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MEADEL C.</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MUSTAR A.</a:t>
            </a:r>
            <a:r>
              <a:rPr lang="fr-FR" sz="1400">
                <a:solidFill>
                  <a:schemeClr val="dk1"/>
                </a:solidFill>
                <a:latin typeface="Arial"/>
                <a:ea typeface="Arial"/>
                <a:cs typeface="Arial"/>
                <a:sym typeface="Arial"/>
              </a:rPr>
              <a:t>, 2022, « Balance ton porc ou la fabrique ordinaire du continuum », dans </a:t>
            </a:r>
            <a:r>
              <a:rPr lang="fr-FR" sz="1400" cap="small">
                <a:solidFill>
                  <a:schemeClr val="dk1"/>
                </a:solidFill>
                <a:latin typeface="Arial"/>
                <a:ea typeface="Arial"/>
                <a:cs typeface="Arial"/>
                <a:sym typeface="Arial"/>
              </a:rPr>
              <a:t>CAVALIN C.</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DA SILVA J.</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DELAGE P.</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DESPONTIN LEFEVRE I.</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LACOMBE D.</a:t>
            </a:r>
            <a:r>
              <a:rPr lang="fr-FR" sz="1400">
                <a:solidFill>
                  <a:schemeClr val="dk1"/>
                </a:solidFill>
                <a:latin typeface="Arial"/>
                <a:ea typeface="Arial"/>
                <a:cs typeface="Arial"/>
                <a:sym typeface="Arial"/>
              </a:rPr>
              <a:t>, </a:t>
            </a:r>
            <a:r>
              <a:rPr lang="fr-FR" sz="1400" cap="small">
                <a:solidFill>
                  <a:schemeClr val="dk1"/>
                </a:solidFill>
                <a:latin typeface="Arial"/>
                <a:ea typeface="Arial"/>
                <a:cs typeface="Arial"/>
                <a:sym typeface="Arial"/>
              </a:rPr>
              <a:t>PAVARD B.</a:t>
            </a:r>
            <a:r>
              <a:rPr lang="fr-FR" sz="1400">
                <a:solidFill>
                  <a:schemeClr val="dk1"/>
                </a:solidFill>
                <a:latin typeface="Arial"/>
                <a:ea typeface="Arial"/>
                <a:cs typeface="Arial"/>
                <a:sym typeface="Arial"/>
              </a:rPr>
              <a:t> (dirs.), </a:t>
            </a:r>
            <a:r>
              <a:rPr i="1" lang="fr-FR" sz="1400">
                <a:solidFill>
                  <a:schemeClr val="dk1"/>
                </a:solidFill>
                <a:latin typeface="Arial"/>
                <a:ea typeface="Arial"/>
                <a:cs typeface="Arial"/>
                <a:sym typeface="Arial"/>
              </a:rPr>
              <a:t>Les violences sexistes après #MeToo</a:t>
            </a:r>
            <a:r>
              <a:rPr lang="fr-FR" sz="1400">
                <a:solidFill>
                  <a:schemeClr val="dk1"/>
                </a:solidFill>
                <a:latin typeface="Arial"/>
                <a:ea typeface="Arial"/>
                <a:cs typeface="Arial"/>
                <a:sym typeface="Arial"/>
              </a:rPr>
              <a:t>, Paris, Presses des Mines (Sciences sociales), p. 37‑54. </a:t>
            </a:r>
            <a:endParaRPr/>
          </a:p>
          <a:p>
            <a:pPr indent="0" lvl="0" marL="0" marR="0" rtl="0" algn="l">
              <a:spcBef>
                <a:spcPts val="0"/>
              </a:spcBef>
              <a:spcAft>
                <a:spcPts val="0"/>
              </a:spcAft>
              <a:buClr>
                <a:schemeClr val="dk1"/>
              </a:buClr>
              <a:buSzPts val="1400"/>
              <a:buFont typeface="Arial"/>
              <a:buNone/>
            </a:pPr>
            <a:r>
              <a:rPr lang="fr-FR" sz="1400" cap="small">
                <a:solidFill>
                  <a:schemeClr val="dk1"/>
                </a:solidFill>
                <a:latin typeface="Arial"/>
                <a:ea typeface="Arial"/>
                <a:cs typeface="Arial"/>
                <a:sym typeface="Arial"/>
              </a:rPr>
              <a:t>MENYHERT A.</a:t>
            </a:r>
            <a:r>
              <a:rPr lang="fr-FR" sz="1400">
                <a:solidFill>
                  <a:schemeClr val="dk1"/>
                </a:solidFill>
                <a:latin typeface="Arial"/>
                <a:ea typeface="Arial"/>
                <a:cs typeface="Arial"/>
                <a:sym typeface="Arial"/>
              </a:rPr>
              <a:t>, 2017, « Digital Trauma Processing in Social Media Groups: Transgenerational Holocaust Trauma on Facebook », </a:t>
            </a:r>
            <a:r>
              <a:rPr i="1" lang="fr-FR" sz="1400">
                <a:solidFill>
                  <a:schemeClr val="dk1"/>
                </a:solidFill>
                <a:latin typeface="Arial"/>
                <a:ea typeface="Arial"/>
                <a:cs typeface="Arial"/>
                <a:sym typeface="Arial"/>
              </a:rPr>
              <a:t>The Hungarian Historical Review</a:t>
            </a:r>
            <a:r>
              <a:rPr lang="fr-FR" sz="1400">
                <a:solidFill>
                  <a:schemeClr val="dk1"/>
                </a:solidFill>
                <a:latin typeface="Arial"/>
                <a:ea typeface="Arial"/>
                <a:cs typeface="Arial"/>
                <a:sym typeface="Arial"/>
              </a:rPr>
              <a:t>, </a:t>
            </a:r>
            <a:r>
              <a:rPr i="1" lang="fr-FR" sz="1400">
                <a:solidFill>
                  <a:schemeClr val="dk1"/>
                </a:solidFill>
                <a:latin typeface="Arial"/>
                <a:ea typeface="Arial"/>
                <a:cs typeface="Arial"/>
                <a:sym typeface="Arial"/>
              </a:rPr>
              <a:t>6</a:t>
            </a:r>
            <a:r>
              <a:rPr lang="fr-FR" sz="1400">
                <a:solidFill>
                  <a:schemeClr val="dk1"/>
                </a:solidFill>
                <a:latin typeface="Arial"/>
                <a:ea typeface="Arial"/>
                <a:cs typeface="Arial"/>
                <a:sym typeface="Arial"/>
              </a:rPr>
              <a:t>, 2, p. 355‑376.</a:t>
            </a:r>
            <a:endParaRPr/>
          </a:p>
          <a:p>
            <a:pPr indent="0" lvl="0" marL="0" marR="0" rtl="0" algn="l">
              <a:spcBef>
                <a:spcPts val="0"/>
              </a:spcBef>
              <a:spcAft>
                <a:spcPts val="0"/>
              </a:spcAft>
              <a:buNone/>
            </a:pPr>
            <a:r>
              <a:rPr lang="fr-FR" sz="1400" cap="small">
                <a:solidFill>
                  <a:schemeClr val="dk1"/>
                </a:solidFill>
                <a:latin typeface="Arial"/>
                <a:ea typeface="Arial"/>
                <a:cs typeface="Arial"/>
                <a:sym typeface="Arial"/>
              </a:rPr>
              <a:t>ZAVLAVSKY F.</a:t>
            </a:r>
            <a:r>
              <a:rPr lang="fr-FR" sz="1400">
                <a:solidFill>
                  <a:schemeClr val="dk1"/>
                </a:solidFill>
                <a:latin typeface="Arial"/>
                <a:ea typeface="Arial"/>
                <a:cs typeface="Arial"/>
                <a:sym typeface="Arial"/>
              </a:rPr>
              <a:t>, 2021, « Internet et la lutte des Intouchables », </a:t>
            </a:r>
            <a:r>
              <a:rPr i="1" lang="fr-FR" sz="1400">
                <a:solidFill>
                  <a:schemeClr val="dk1"/>
                </a:solidFill>
                <a:latin typeface="Arial"/>
                <a:ea typeface="Arial"/>
                <a:cs typeface="Arial"/>
                <a:sym typeface="Arial"/>
              </a:rPr>
              <a:t>La Vie des idées</a:t>
            </a:r>
            <a:r>
              <a:rPr lang="fr-FR" sz="1400">
                <a:solidFill>
                  <a:schemeClr val="dk1"/>
                </a:solidFill>
                <a:latin typeface="Arial"/>
                <a:ea typeface="Arial"/>
                <a:cs typeface="Arial"/>
                <a:sym typeface="Arial"/>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57d22e24a8_0_0"/>
          <p:cNvSpPr txBox="1"/>
          <p:nvPr>
            <p:ph type="title"/>
          </p:nvPr>
        </p:nvSpPr>
        <p:spPr>
          <a:xfrm>
            <a:off x="970147" y="872366"/>
            <a:ext cx="10612200" cy="852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Lien du drive </a:t>
            </a:r>
            <a:endParaRPr/>
          </a:p>
        </p:txBody>
      </p:sp>
      <p:sp>
        <p:nvSpPr>
          <p:cNvPr id="208" name="Google Shape;208;g357d22e24a8_0_0"/>
          <p:cNvSpPr txBox="1"/>
          <p:nvPr/>
        </p:nvSpPr>
        <p:spPr>
          <a:xfrm>
            <a:off x="1114350" y="2838450"/>
            <a:ext cx="9963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500" u="sng">
                <a:solidFill>
                  <a:schemeClr val="hlink"/>
                </a:solidFill>
                <a:hlinkClick r:id="rId3"/>
              </a:rPr>
              <a:t>https://drive.google.com/drive/folders/1ElF7okFJp7PsEBZsmo5ILUzy-j9MBwDq</a:t>
            </a:r>
            <a:r>
              <a:rPr lang="fr-FR" sz="2500"/>
              <a:t> </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
          <p:cNvSpPr txBox="1"/>
          <p:nvPr/>
        </p:nvSpPr>
        <p:spPr>
          <a:xfrm>
            <a:off x="2516187" y="2370978"/>
            <a:ext cx="7159625" cy="221599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800"/>
              <a:buFont typeface="Play"/>
              <a:buNone/>
            </a:pPr>
            <a:r>
              <a:rPr b="1" lang="fr-FR" sz="4800">
                <a:solidFill>
                  <a:schemeClr val="lt1"/>
                </a:solidFill>
                <a:latin typeface="Play"/>
                <a:ea typeface="Play"/>
                <a:cs typeface="Play"/>
                <a:sym typeface="Play"/>
              </a:rPr>
              <a:t>I Un peu de sociologie d’internet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6"/>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Un effacement des distances physiques ?  </a:t>
            </a:r>
            <a:endParaRPr/>
          </a:p>
        </p:txBody>
      </p:sp>
      <p:pic>
        <p:nvPicPr>
          <p:cNvPr descr="Une image contenant texte, Graphique, graphisme, cercle&#10;&#10;Le contenu généré par l’IA peut être incorrect." id="219" name="Google Shape;219;p6"/>
          <p:cNvPicPr preferRelativeResize="0"/>
          <p:nvPr/>
        </p:nvPicPr>
        <p:blipFill rotWithShape="1">
          <a:blip r:embed="rId3">
            <a:alphaModFix/>
          </a:blip>
          <a:srcRect b="0" l="0" r="0" t="0"/>
          <a:stretch/>
        </p:blipFill>
        <p:spPr>
          <a:xfrm>
            <a:off x="7805058" y="1861456"/>
            <a:ext cx="3777342" cy="1888671"/>
          </a:xfrm>
          <a:prstGeom prst="rect">
            <a:avLst/>
          </a:prstGeom>
          <a:noFill/>
          <a:ln>
            <a:noFill/>
          </a:ln>
        </p:spPr>
      </p:pic>
      <p:pic>
        <p:nvPicPr>
          <p:cNvPr descr="Une image contenant habits, capture d’écran, dessin humoristique, conception&#10;&#10;Le contenu généré par l’IA peut être incorrect." id="220" name="Google Shape;220;p6"/>
          <p:cNvPicPr preferRelativeResize="0"/>
          <p:nvPr/>
        </p:nvPicPr>
        <p:blipFill rotWithShape="1">
          <a:blip r:embed="rId4">
            <a:alphaModFix/>
          </a:blip>
          <a:srcRect b="0" l="0" r="0" t="0"/>
          <a:stretch/>
        </p:blipFill>
        <p:spPr>
          <a:xfrm>
            <a:off x="4875304" y="2325249"/>
            <a:ext cx="3777342" cy="2562357"/>
          </a:xfrm>
          <a:prstGeom prst="rect">
            <a:avLst/>
          </a:prstGeom>
          <a:noFill/>
          <a:ln>
            <a:noFill/>
          </a:ln>
        </p:spPr>
      </p:pic>
      <p:pic>
        <p:nvPicPr>
          <p:cNvPr id="221" name="Google Shape;221;p6"/>
          <p:cNvPicPr preferRelativeResize="0"/>
          <p:nvPr/>
        </p:nvPicPr>
        <p:blipFill rotWithShape="1">
          <a:blip r:embed="rId5">
            <a:alphaModFix/>
          </a:blip>
          <a:srcRect b="0" l="0" r="0" t="0"/>
          <a:stretch/>
        </p:blipFill>
        <p:spPr>
          <a:xfrm>
            <a:off x="6544974" y="4406160"/>
            <a:ext cx="5037426" cy="18580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7"/>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t>Une utopie critiquée </a:t>
            </a:r>
            <a:endParaRPr/>
          </a:p>
        </p:txBody>
      </p:sp>
      <p:pic>
        <p:nvPicPr>
          <p:cNvPr descr="Une image contenant texte, capture d’écran, graphisme, conception&#10;&#10;Le contenu généré par l’IA peut être incorrect." id="227" name="Google Shape;227;p7"/>
          <p:cNvPicPr preferRelativeResize="0"/>
          <p:nvPr/>
        </p:nvPicPr>
        <p:blipFill rotWithShape="1">
          <a:blip r:embed="rId3">
            <a:alphaModFix/>
          </a:blip>
          <a:srcRect b="0" l="0" r="0" t="0"/>
          <a:stretch/>
        </p:blipFill>
        <p:spPr>
          <a:xfrm>
            <a:off x="9308288" y="2601686"/>
            <a:ext cx="2522960" cy="3788228"/>
          </a:xfrm>
          <a:prstGeom prst="rect">
            <a:avLst/>
          </a:prstGeom>
          <a:noFill/>
          <a:ln>
            <a:noFill/>
          </a:ln>
        </p:spPr>
      </p:pic>
      <p:pic>
        <p:nvPicPr>
          <p:cNvPr descr="Une image contenant texte, affiche, Police, graphisme&#10;&#10;Le contenu généré par l’IA peut être incorrect." id="228" name="Google Shape;228;p7"/>
          <p:cNvPicPr preferRelativeResize="0"/>
          <p:nvPr/>
        </p:nvPicPr>
        <p:blipFill rotWithShape="1">
          <a:blip r:embed="rId4">
            <a:alphaModFix/>
          </a:blip>
          <a:srcRect b="0" l="0" r="0" t="0"/>
          <a:stretch/>
        </p:blipFill>
        <p:spPr>
          <a:xfrm>
            <a:off x="6727750" y="2601685"/>
            <a:ext cx="2291879" cy="3788229"/>
          </a:xfrm>
          <a:prstGeom prst="rect">
            <a:avLst/>
          </a:prstGeom>
          <a:noFill/>
          <a:ln>
            <a:noFill/>
          </a:ln>
        </p:spPr>
      </p:pic>
      <p:pic>
        <p:nvPicPr>
          <p:cNvPr descr="Une image contenant texte, noir et blanc, sphère, cercle&#10;&#10;Le contenu généré par l’IA peut être incorrect." id="229" name="Google Shape;229;p7"/>
          <p:cNvPicPr preferRelativeResize="0"/>
          <p:nvPr/>
        </p:nvPicPr>
        <p:blipFill rotWithShape="1">
          <a:blip r:embed="rId5">
            <a:alphaModFix/>
          </a:blip>
          <a:srcRect b="0" l="0" r="0" t="0"/>
          <a:stretch/>
        </p:blipFill>
        <p:spPr>
          <a:xfrm>
            <a:off x="7281154" y="222895"/>
            <a:ext cx="3825294" cy="21517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8"/>
          <p:cNvSpPr txBox="1"/>
          <p:nvPr>
            <p:ph type="title"/>
          </p:nvPr>
        </p:nvSpPr>
        <p:spPr>
          <a:xfrm>
            <a:off x="970147" y="872366"/>
            <a:ext cx="10612253" cy="852787"/>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900"/>
              <a:buFont typeface="Tahoma"/>
              <a:buNone/>
            </a:pPr>
            <a:r>
              <a:rPr lang="fr-FR">
                <a:solidFill>
                  <a:schemeClr val="dk1"/>
                </a:solidFill>
              </a:rPr>
              <a:t>Un enjeu de visibilité</a:t>
            </a:r>
            <a:endParaRPr/>
          </a:p>
        </p:txBody>
      </p:sp>
      <p:pic>
        <p:nvPicPr>
          <p:cNvPr id="235" name="Google Shape;235;p8"/>
          <p:cNvPicPr preferRelativeResize="0"/>
          <p:nvPr/>
        </p:nvPicPr>
        <p:blipFill rotWithShape="1">
          <a:blip r:embed="rId3">
            <a:alphaModFix/>
          </a:blip>
          <a:srcRect b="0" l="0" r="0" t="0"/>
          <a:stretch/>
        </p:blipFill>
        <p:spPr>
          <a:xfrm>
            <a:off x="5048865" y="3926989"/>
            <a:ext cx="6848168" cy="2806540"/>
          </a:xfrm>
          <a:prstGeom prst="rect">
            <a:avLst/>
          </a:prstGeom>
          <a:noFill/>
          <a:ln>
            <a:noFill/>
          </a:ln>
        </p:spPr>
      </p:pic>
      <p:pic>
        <p:nvPicPr>
          <p:cNvPr id="236" name="Google Shape;236;p8"/>
          <p:cNvPicPr preferRelativeResize="0"/>
          <p:nvPr/>
        </p:nvPicPr>
        <p:blipFill rotWithShape="1">
          <a:blip r:embed="rId4">
            <a:alphaModFix/>
          </a:blip>
          <a:srcRect b="0" l="0" r="0" t="0"/>
          <a:stretch/>
        </p:blipFill>
        <p:spPr>
          <a:xfrm>
            <a:off x="6400799" y="1591026"/>
            <a:ext cx="4681269" cy="2679969"/>
          </a:xfrm>
          <a:prstGeom prst="rect">
            <a:avLst/>
          </a:prstGeom>
          <a:noFill/>
          <a:ln>
            <a:noFill/>
          </a:ln>
        </p:spPr>
      </p:pic>
      <p:sp>
        <p:nvSpPr>
          <p:cNvPr id="237" name="Google Shape;237;p8"/>
          <p:cNvSpPr txBox="1"/>
          <p:nvPr>
            <p:ph idx="10" type="dt"/>
          </p:nvPr>
        </p:nvSpPr>
        <p:spPr>
          <a:xfrm>
            <a:off x="609600" y="6377940"/>
            <a:ext cx="2804160" cy="251183"/>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FR"/>
              <a:t>20/12/2024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2025-03-18T13:32:26Z</dcterms:created>
  <dc:creator>Cyprien VANHUYSE</dc:creator>
</cp:coreProperties>
</file>